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72" r:id="rId1"/>
  </p:sldMasterIdLst>
  <p:notesMasterIdLst>
    <p:notesMasterId r:id="rId57"/>
  </p:notesMasterIdLst>
  <p:handoutMasterIdLst>
    <p:handoutMasterId r:id="rId58"/>
  </p:handoutMasterIdLst>
  <p:sldIdLst>
    <p:sldId id="578" r:id="rId2"/>
    <p:sldId id="612" r:id="rId3"/>
    <p:sldId id="555" r:id="rId4"/>
    <p:sldId id="554" r:id="rId5"/>
    <p:sldId id="641" r:id="rId6"/>
    <p:sldId id="608" r:id="rId7"/>
    <p:sldId id="627" r:id="rId8"/>
    <p:sldId id="621" r:id="rId9"/>
    <p:sldId id="646" r:id="rId10"/>
    <p:sldId id="616" r:id="rId11"/>
    <p:sldId id="617" r:id="rId12"/>
    <p:sldId id="619" r:id="rId13"/>
    <p:sldId id="620" r:id="rId14"/>
    <p:sldId id="609" r:id="rId15"/>
    <p:sldId id="635" r:id="rId16"/>
    <p:sldId id="613" r:id="rId17"/>
    <p:sldId id="636" r:id="rId18"/>
    <p:sldId id="597" r:id="rId19"/>
    <p:sldId id="647" r:id="rId20"/>
    <p:sldId id="625" r:id="rId21"/>
    <p:sldId id="623" r:id="rId22"/>
    <p:sldId id="637" r:id="rId23"/>
    <p:sldId id="626" r:id="rId24"/>
    <p:sldId id="632" r:id="rId25"/>
    <p:sldId id="648" r:id="rId26"/>
    <p:sldId id="630" r:id="rId27"/>
    <p:sldId id="631" r:id="rId28"/>
    <p:sldId id="628" r:id="rId29"/>
    <p:sldId id="634" r:id="rId30"/>
    <p:sldId id="655" r:id="rId31"/>
    <p:sldId id="599" r:id="rId32"/>
    <p:sldId id="640" r:id="rId33"/>
    <p:sldId id="598" r:id="rId34"/>
    <p:sldId id="603" r:id="rId35"/>
    <p:sldId id="649" r:id="rId36"/>
    <p:sldId id="601" r:id="rId37"/>
    <p:sldId id="643" r:id="rId38"/>
    <p:sldId id="642" r:id="rId39"/>
    <p:sldId id="644" r:id="rId40"/>
    <p:sldId id="645" r:id="rId41"/>
    <p:sldId id="606" r:id="rId42"/>
    <p:sldId id="654" r:id="rId43"/>
    <p:sldId id="611" r:id="rId44"/>
    <p:sldId id="650" r:id="rId45"/>
    <p:sldId id="651" r:id="rId46"/>
    <p:sldId id="652" r:id="rId47"/>
    <p:sldId id="653" r:id="rId48"/>
    <p:sldId id="622" r:id="rId49"/>
    <p:sldId id="624" r:id="rId50"/>
    <p:sldId id="593" r:id="rId51"/>
    <p:sldId id="604" r:id="rId52"/>
    <p:sldId id="556" r:id="rId53"/>
    <p:sldId id="605" r:id="rId54"/>
    <p:sldId id="546" r:id="rId55"/>
    <p:sldId id="638" r:id="rId56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AA15BF6-FE96-3445-86D7-BE737DCC358B}">
          <p14:sldIdLst>
            <p14:sldId id="578"/>
            <p14:sldId id="612"/>
            <p14:sldId id="555"/>
            <p14:sldId id="554"/>
            <p14:sldId id="641"/>
            <p14:sldId id="608"/>
            <p14:sldId id="627"/>
            <p14:sldId id="621"/>
            <p14:sldId id="646"/>
            <p14:sldId id="616"/>
            <p14:sldId id="617"/>
            <p14:sldId id="619"/>
            <p14:sldId id="620"/>
            <p14:sldId id="609"/>
            <p14:sldId id="635"/>
            <p14:sldId id="613"/>
            <p14:sldId id="636"/>
            <p14:sldId id="597"/>
            <p14:sldId id="647"/>
            <p14:sldId id="625"/>
            <p14:sldId id="623"/>
            <p14:sldId id="637"/>
            <p14:sldId id="626"/>
            <p14:sldId id="632"/>
            <p14:sldId id="648"/>
            <p14:sldId id="630"/>
            <p14:sldId id="631"/>
            <p14:sldId id="628"/>
            <p14:sldId id="634"/>
            <p14:sldId id="655"/>
            <p14:sldId id="599"/>
            <p14:sldId id="640"/>
            <p14:sldId id="598"/>
            <p14:sldId id="603"/>
            <p14:sldId id="649"/>
            <p14:sldId id="601"/>
            <p14:sldId id="643"/>
            <p14:sldId id="642"/>
            <p14:sldId id="644"/>
            <p14:sldId id="645"/>
            <p14:sldId id="606"/>
            <p14:sldId id="654"/>
            <p14:sldId id="611"/>
            <p14:sldId id="650"/>
            <p14:sldId id="651"/>
            <p14:sldId id="652"/>
            <p14:sldId id="653"/>
            <p14:sldId id="622"/>
            <p14:sldId id="624"/>
            <p14:sldId id="593"/>
            <p14:sldId id="604"/>
            <p14:sldId id="556"/>
            <p14:sldId id="605"/>
            <p14:sldId id="546"/>
            <p14:sldId id="6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2F0D9"/>
    <a:srgbClr val="FFFF00"/>
    <a:srgbClr val="1E76B4"/>
    <a:srgbClr val="FFFFFF"/>
    <a:srgbClr val="F20000"/>
    <a:srgbClr val="800080"/>
    <a:srgbClr val="0000FF"/>
    <a:srgbClr val="FF0000"/>
    <a:srgbClr val="0E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29" autoAdjust="0"/>
    <p:restoredTop sz="97161" autoAdjust="0"/>
  </p:normalViewPr>
  <p:slideViewPr>
    <p:cSldViewPr>
      <p:cViewPr varScale="1">
        <p:scale>
          <a:sx n="108" d="100"/>
          <a:sy n="108" d="100"/>
        </p:scale>
        <p:origin x="200" y="6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200" d="100"/>
        <a:sy n="200" d="100"/>
      </p:scale>
      <p:origin x="0" y="34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C11AF-147E-0A48-A5B0-8DA858D84551}" type="datetimeFigureOut">
              <a:rPr lang="en-US" smtClean="0"/>
              <a:pPr/>
              <a:t>8/23/24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F090-DD87-7740-9678-0E1C7887D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51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B30722-7DAA-4E93-8206-71F83E2752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404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8E0D4-3906-5E84-9A66-DB37BEBD61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77B22A-8A05-AD52-8CD6-5F2450701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885C7-A8EA-280C-CFBA-89A4A205E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C72EE-FDE1-C1F3-4957-207508BA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DE409-FF3D-5A1F-DCB8-2A1521C62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63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37998-4DFB-949C-9946-44ABA06DA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AF8318-8086-2300-EBA3-6BD9655BE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43218-1C1C-8ECD-A72E-EED3A3D75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38D7D-503F-65D1-2659-739E6A188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39E4B-F73D-F0A8-9E9B-E60A9F31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A131-7E6B-4BFA-A2D4-3B708019D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320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320345-524B-8751-BCE7-58AFCFD2B7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47C1A7-E700-E428-197C-BDCDADD7C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B8320-916C-734C-F2BE-F0C29D855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AD22D-995A-2177-AEFB-2B97C7188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E489E-1D46-1DD9-1A3C-47EC27CC7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80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3B289-AB40-9846-F843-B96332043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2DB23-192C-438B-D8F3-D8A1D2592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6A9C4-05FD-10D3-FE4B-76DC2AFFD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6A97E-49EC-5507-F31A-8468F5019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60223-066B-A525-B45F-4A4427D4F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253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291EF-8D9D-352A-F2A6-BD286123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76055-D9A9-9CE9-1AA6-7B4562B1A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27972-6FA4-CF11-473A-DD997E31B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8CE54-DDB9-AF26-27D0-3987F1764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F0F92-78DB-2A78-9A43-9F2F501A3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29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6131E-9D33-D5F2-A451-A9FAA49A4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2941E-A496-3834-EA97-689CF20864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0604C0-AB24-E0A9-4DDF-255BC4244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A237F5-1F8D-43F2-27CB-3E0D30507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262D06-9CA1-5B96-505F-4EC2B7478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E361F3-6C74-C343-9F66-2607C7CD6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30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A5BB-68A9-92ED-B0E4-AD639F117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59D9A-BCC6-4F00-12E7-FC7B98169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0AE4DE-A60C-1E47-B575-073B1493F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C32752-23D6-3CDD-042B-A0DA0A60B9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4EF0C3-AE4A-AC37-F13D-6EA3B422D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4ED2CC-8C47-56B3-0219-30A82DB48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E62C63-AE32-D166-FDFA-942C7FAB4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7C64B2-A0A4-B777-5580-EB5CAFB90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02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E62AF-FB55-10D2-20BC-6ED7F2F39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077EB3-EC84-48C9-39A4-AE836F3AA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C5FB1-8638-CA18-69ED-E51801C8F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BA662-99E8-5C9E-0EE1-72A62BD38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35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3510B7-9A36-B2EE-F43B-2E6DADD6E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03A99F-D0DE-3DFF-8075-E31B20756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04033-CFD7-5273-4BFF-CFEA173C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93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52616-2FB4-0349-153A-78EC93B31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301E-B075-A49D-41D1-7B2E7866D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4903C4-83F2-7123-E293-EC7B61AF6A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3B7A2-3957-6F98-E6EB-6478DC36F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9AA7F2-AE66-8BB8-9043-2077AF0F6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142501-2BAE-5ADC-8E80-79889635B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82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E30D7-5025-56CE-7573-AB28A2D31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75BA7C-0CB7-CD9E-9918-BBB143F047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86F301-A243-6206-7894-FDA327B67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103FE-41C2-E0C4-9695-65B171229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3BF643-E0F9-EDBB-B372-4995A0138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6E0D1-EBAD-C691-0DD4-170EF4A8D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B8C0-1AFE-4AD2-A399-FC2954A194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17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F4ECE4-3DA8-E41F-11D2-43FCEDC7C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0318"/>
            <a:ext cx="11449272" cy="903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1490D-9724-58BB-AD71-515B6AB11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40768"/>
            <a:ext cx="10515600" cy="4836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B7A2D-647B-C07A-70E3-1B633820BD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343BC-648B-7077-AF70-1F5B996DE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DD780-2E37-97CA-6F6B-10CB932FDB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222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TABULAR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34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53495-1963-1656-252E-0219524B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09"/>
            <a:ext cx="10515600" cy="903635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D955A1E9-EF8B-D582-66E4-EBE0E8524E99}"/>
              </a:ext>
            </a:extLst>
          </p:cNvPr>
          <p:cNvGrpSpPr/>
          <p:nvPr/>
        </p:nvGrpSpPr>
        <p:grpSpPr>
          <a:xfrm>
            <a:off x="388597" y="971436"/>
            <a:ext cx="4843307" cy="657364"/>
            <a:chOff x="388597" y="971436"/>
            <a:chExt cx="4843307" cy="657364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2DA3A0D6-EFDA-FAED-BDC7-5F9838F30443}"/>
                </a:ext>
              </a:extLst>
            </p:cNvPr>
            <p:cNvGrpSpPr/>
            <p:nvPr/>
          </p:nvGrpSpPr>
          <p:grpSpPr>
            <a:xfrm>
              <a:off x="388597" y="1249221"/>
              <a:ext cx="4843307" cy="379579"/>
              <a:chOff x="388597" y="1052736"/>
              <a:chExt cx="4843307" cy="379579"/>
            </a:xfrm>
          </p:grpSpPr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2D6A96A8-C05B-062E-8651-12875C64AD2A}"/>
                  </a:ext>
                </a:extLst>
              </p:cNvPr>
              <p:cNvGrpSpPr/>
              <p:nvPr/>
            </p:nvGrpSpPr>
            <p:grpSpPr>
              <a:xfrm>
                <a:off x="1559496" y="1052736"/>
                <a:ext cx="3672408" cy="379579"/>
                <a:chOff x="1271464" y="2424136"/>
                <a:chExt cx="3672408" cy="1364904"/>
              </a:xfrm>
            </p:grpSpPr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67A7B183-AD9B-6590-8539-63C624C38D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71464" y="2433531"/>
                  <a:ext cx="432048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FEBD15E9-1772-B56C-56BC-DEFC4207F1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3512" y="2433531"/>
                  <a:ext cx="0" cy="1355509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2BCA1908-D11F-F897-2BDA-3A2442526D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3512" y="3789040"/>
                  <a:ext cx="2736304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C76D32A0-786F-5426-62C8-3E084E45DE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39816" y="2433531"/>
                  <a:ext cx="0" cy="1355509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E5E1A9AB-63CD-D1F2-8E2A-57DEDBF4C5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39816" y="2424136"/>
                  <a:ext cx="504056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BFD0AA0F-344A-0114-E5CC-F12B98BF61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71464" y="1055349"/>
                <a:ext cx="0" cy="37696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269C9B4F-4A0F-09E1-0DE9-89B98537AF1C}"/>
                  </a:ext>
                </a:extLst>
              </p:cNvPr>
              <p:cNvSpPr txBox="1"/>
              <p:nvPr/>
            </p:nvSpPr>
            <p:spPr>
              <a:xfrm>
                <a:off x="388597" y="1074222"/>
                <a:ext cx="7697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300 </a:t>
                </a:r>
                <a:r>
                  <a:rPr lang="en-US" sz="1600" dirty="0" err="1"/>
                  <a:t>pA</a:t>
                </a:r>
                <a:endParaRPr lang="en-US" sz="1600" dirty="0"/>
              </a:p>
            </p:txBody>
          </p:sp>
        </p:grp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8F39B552-F033-FDD2-2951-5DB8EFBD924E}"/>
                </a:ext>
              </a:extLst>
            </p:cNvPr>
            <p:cNvSpPr txBox="1"/>
            <p:nvPr/>
          </p:nvSpPr>
          <p:spPr>
            <a:xfrm>
              <a:off x="2523729" y="971436"/>
              <a:ext cx="1671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DAA2"/>
                  </a:solidFill>
                </a:rPr>
                <a:t>Applied Current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3FFE44E-5F13-FD22-4E5D-94B5FB631107}"/>
              </a:ext>
            </a:extLst>
          </p:cNvPr>
          <p:cNvGrpSpPr/>
          <p:nvPr/>
        </p:nvGrpSpPr>
        <p:grpSpPr>
          <a:xfrm>
            <a:off x="184094" y="1844824"/>
            <a:ext cx="5179542" cy="2088232"/>
            <a:chOff x="124370" y="2060848"/>
            <a:chExt cx="5179542" cy="2088232"/>
          </a:xfrm>
        </p:grpSpPr>
        <p:pic>
          <p:nvPicPr>
            <p:cNvPr id="6" name="Picture 5" descr="A graph with blue lines&#10;&#10;Description automatically generated">
              <a:extLst>
                <a:ext uri="{FF2B5EF4-FFF2-40B4-BE49-F238E27FC236}">
                  <a16:creationId xmlns:a16="http://schemas.microsoft.com/office/drawing/2014/main" id="{03739BED-D098-B08D-5CFC-F2034D9DC1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" t="5715" r="35305" b="47268"/>
            <a:stretch/>
          </p:blipFill>
          <p:spPr>
            <a:xfrm>
              <a:off x="275906" y="2060848"/>
              <a:ext cx="5028006" cy="208823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B41258-37D8-3980-4F83-9C14855EF3DD}"/>
                </a:ext>
              </a:extLst>
            </p:cNvPr>
            <p:cNvSpPr txBox="1"/>
            <p:nvPr/>
          </p:nvSpPr>
          <p:spPr>
            <a:xfrm rot="16200000">
              <a:off x="-397984" y="2874132"/>
              <a:ext cx="1506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Day 1 (D1)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7462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53495-1963-1656-252E-0219524B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09"/>
            <a:ext cx="10515600" cy="903635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69B4F5-AEC8-9E38-FC78-6568BC6E1ECC}"/>
              </a:ext>
            </a:extLst>
          </p:cNvPr>
          <p:cNvGrpSpPr/>
          <p:nvPr/>
        </p:nvGrpSpPr>
        <p:grpSpPr>
          <a:xfrm>
            <a:off x="184094" y="1844824"/>
            <a:ext cx="5179542" cy="2088232"/>
            <a:chOff x="124370" y="2060848"/>
            <a:chExt cx="5179542" cy="2088232"/>
          </a:xfrm>
        </p:grpSpPr>
        <p:pic>
          <p:nvPicPr>
            <p:cNvPr id="6" name="Picture 5" descr="A graph with blue lines&#10;&#10;Description automatically generated">
              <a:extLst>
                <a:ext uri="{FF2B5EF4-FFF2-40B4-BE49-F238E27FC236}">
                  <a16:creationId xmlns:a16="http://schemas.microsoft.com/office/drawing/2014/main" id="{F8BBEC3F-E13F-4470-C18C-245905BFEC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" t="5715" r="35305" b="47268"/>
            <a:stretch/>
          </p:blipFill>
          <p:spPr>
            <a:xfrm>
              <a:off x="275906" y="2060848"/>
              <a:ext cx="5028006" cy="208823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0898C7-E652-08A5-6B44-BC67BC32BF5C}"/>
                </a:ext>
              </a:extLst>
            </p:cNvPr>
            <p:cNvSpPr txBox="1"/>
            <p:nvPr/>
          </p:nvSpPr>
          <p:spPr>
            <a:xfrm rot="16200000">
              <a:off x="-397984" y="2874132"/>
              <a:ext cx="1506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Day 1 (D1)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8F68963-F205-F40B-4A92-6ABA6B6E13DC}"/>
              </a:ext>
            </a:extLst>
          </p:cNvPr>
          <p:cNvGrpSpPr/>
          <p:nvPr/>
        </p:nvGrpSpPr>
        <p:grpSpPr>
          <a:xfrm>
            <a:off x="186895" y="4120135"/>
            <a:ext cx="5176741" cy="2088233"/>
            <a:chOff x="6221949" y="1556792"/>
            <a:chExt cx="5176741" cy="2088233"/>
          </a:xfrm>
        </p:grpSpPr>
        <p:pic>
          <p:nvPicPr>
            <p:cNvPr id="9" name="Picture 8" descr="A graph with blue lines&#10;&#10;Description automatically generated">
              <a:extLst>
                <a:ext uri="{FF2B5EF4-FFF2-40B4-BE49-F238E27FC236}">
                  <a16:creationId xmlns:a16="http://schemas.microsoft.com/office/drawing/2014/main" id="{D1AC4C4C-7B10-5350-1FBC-AE70BA36DF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71" r="35309" b="46911"/>
            <a:stretch/>
          </p:blipFill>
          <p:spPr>
            <a:xfrm>
              <a:off x="6370684" y="1556792"/>
              <a:ext cx="5028006" cy="208823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95C96A-0BEE-5D52-B9C1-EE3A86252C68}"/>
                </a:ext>
              </a:extLst>
            </p:cNvPr>
            <p:cNvSpPr txBox="1"/>
            <p:nvPr/>
          </p:nvSpPr>
          <p:spPr>
            <a:xfrm rot="16200000">
              <a:off x="5699595" y="2370076"/>
              <a:ext cx="1506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Day 2 (D2)</a:t>
              </a:r>
              <a:endParaRPr lang="en-US" b="1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33F0C5-6BAD-9474-8835-FC10185FDC74}"/>
              </a:ext>
            </a:extLst>
          </p:cNvPr>
          <p:cNvGrpSpPr/>
          <p:nvPr/>
        </p:nvGrpSpPr>
        <p:grpSpPr>
          <a:xfrm>
            <a:off x="388597" y="971436"/>
            <a:ext cx="4843307" cy="657364"/>
            <a:chOff x="388597" y="971436"/>
            <a:chExt cx="4843307" cy="65736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513FD37-B856-C927-4B6C-5127C34A39BC}"/>
                </a:ext>
              </a:extLst>
            </p:cNvPr>
            <p:cNvGrpSpPr/>
            <p:nvPr/>
          </p:nvGrpSpPr>
          <p:grpSpPr>
            <a:xfrm>
              <a:off x="388597" y="1249221"/>
              <a:ext cx="4843307" cy="379579"/>
              <a:chOff x="388597" y="1052736"/>
              <a:chExt cx="4843307" cy="379579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95B0068-51C5-75AF-4DAE-B5CF97E0244E}"/>
                  </a:ext>
                </a:extLst>
              </p:cNvPr>
              <p:cNvGrpSpPr/>
              <p:nvPr/>
            </p:nvGrpSpPr>
            <p:grpSpPr>
              <a:xfrm>
                <a:off x="1559496" y="1052736"/>
                <a:ext cx="3672408" cy="379579"/>
                <a:chOff x="1271464" y="2424136"/>
                <a:chExt cx="3672408" cy="1364904"/>
              </a:xfrm>
            </p:grpSpPr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26720EA7-4B8B-2AD0-88AD-6C6A44C7A0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71464" y="2433531"/>
                  <a:ext cx="432048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583E3003-ED64-83B8-564A-88A2ECA251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3512" y="2433531"/>
                  <a:ext cx="0" cy="1355509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5DC46526-CEEA-A0BE-7237-CB19D0E98D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3512" y="3789040"/>
                  <a:ext cx="2736304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94F01902-EA29-EC45-7651-F85AFCB600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39816" y="2433531"/>
                  <a:ext cx="0" cy="1355509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88CFF52D-57F6-D071-E0B8-DDBDBF38CE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39816" y="2424136"/>
                  <a:ext cx="504056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FB0FF64-000D-2ADD-9AD1-92FC635763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71464" y="1055349"/>
                <a:ext cx="0" cy="37696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7EE0F8-4A50-7AE4-B412-FD24B6F77B2A}"/>
                  </a:ext>
                </a:extLst>
              </p:cNvPr>
              <p:cNvSpPr txBox="1"/>
              <p:nvPr/>
            </p:nvSpPr>
            <p:spPr>
              <a:xfrm>
                <a:off x="388597" y="1074222"/>
                <a:ext cx="7697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300 </a:t>
                </a:r>
                <a:r>
                  <a:rPr lang="en-US" sz="1600" dirty="0" err="1"/>
                  <a:t>pA</a:t>
                </a:r>
                <a:endParaRPr lang="en-US" sz="1600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947086-D80B-A67D-7FCF-B8B9073E8D15}"/>
                </a:ext>
              </a:extLst>
            </p:cNvPr>
            <p:cNvSpPr txBox="1"/>
            <p:nvPr/>
          </p:nvSpPr>
          <p:spPr>
            <a:xfrm>
              <a:off x="2523729" y="971436"/>
              <a:ext cx="1671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DAA2"/>
                  </a:solidFill>
                </a:rPr>
                <a:t>Applied Current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8336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3373287-A306-5AE6-157F-2EEB11DE486A}"/>
              </a:ext>
            </a:extLst>
          </p:cNvPr>
          <p:cNvGrpSpPr/>
          <p:nvPr/>
        </p:nvGrpSpPr>
        <p:grpSpPr>
          <a:xfrm>
            <a:off x="184094" y="1844824"/>
            <a:ext cx="5179542" cy="2088232"/>
            <a:chOff x="124370" y="2060848"/>
            <a:chExt cx="5179542" cy="2088232"/>
          </a:xfrm>
        </p:grpSpPr>
        <p:pic>
          <p:nvPicPr>
            <p:cNvPr id="11" name="Picture 10" descr="A graph with blue lines&#10;&#10;Description automatically generated">
              <a:extLst>
                <a:ext uri="{FF2B5EF4-FFF2-40B4-BE49-F238E27FC236}">
                  <a16:creationId xmlns:a16="http://schemas.microsoft.com/office/drawing/2014/main" id="{7FA6C21D-7656-E991-3985-8E200469EF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" t="5715" r="35305" b="47268"/>
            <a:stretch/>
          </p:blipFill>
          <p:spPr>
            <a:xfrm>
              <a:off x="275906" y="2060848"/>
              <a:ext cx="5028006" cy="208823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316D9F-F32C-158C-B029-E2EB29AB218C}"/>
                </a:ext>
              </a:extLst>
            </p:cNvPr>
            <p:cNvSpPr txBox="1"/>
            <p:nvPr/>
          </p:nvSpPr>
          <p:spPr>
            <a:xfrm rot="16200000">
              <a:off x="-397984" y="2874132"/>
              <a:ext cx="1506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Day 1 (D1)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60FB4CC-D13D-582B-C651-8147C539F717}"/>
              </a:ext>
            </a:extLst>
          </p:cNvPr>
          <p:cNvGrpSpPr/>
          <p:nvPr/>
        </p:nvGrpSpPr>
        <p:grpSpPr>
          <a:xfrm>
            <a:off x="186895" y="4120135"/>
            <a:ext cx="5176741" cy="2088233"/>
            <a:chOff x="6221949" y="1556792"/>
            <a:chExt cx="5176741" cy="2088233"/>
          </a:xfrm>
        </p:grpSpPr>
        <p:pic>
          <p:nvPicPr>
            <p:cNvPr id="14" name="Picture 13" descr="A graph with blue lines&#10;&#10;Description automatically generated">
              <a:extLst>
                <a:ext uri="{FF2B5EF4-FFF2-40B4-BE49-F238E27FC236}">
                  <a16:creationId xmlns:a16="http://schemas.microsoft.com/office/drawing/2014/main" id="{CD35F0D3-AF6B-3EBC-B3CA-DF3BB656F5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71" r="35309" b="46911"/>
            <a:stretch/>
          </p:blipFill>
          <p:spPr>
            <a:xfrm>
              <a:off x="6370684" y="1556792"/>
              <a:ext cx="5028006" cy="208823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6D6C55-06EC-42E6-0CBC-184407701ECD}"/>
                </a:ext>
              </a:extLst>
            </p:cNvPr>
            <p:cNvSpPr txBox="1"/>
            <p:nvPr/>
          </p:nvSpPr>
          <p:spPr>
            <a:xfrm rot="16200000">
              <a:off x="5699595" y="2370076"/>
              <a:ext cx="1506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Day 2 (D2)</a:t>
              </a:r>
              <a:endParaRPr lang="en-US" b="1" dirty="0"/>
            </a:p>
          </p:txBody>
        </p:sp>
      </p:grp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50918070-E371-ABAB-4156-A22A5FBB9F4B}"/>
              </a:ext>
            </a:extLst>
          </p:cNvPr>
          <p:cNvCxnSpPr>
            <a:cxnSpLocks/>
          </p:cNvCxnSpPr>
          <p:nvPr/>
        </p:nvCxnSpPr>
        <p:spPr>
          <a:xfrm>
            <a:off x="2124236" y="3602633"/>
            <a:ext cx="8040213" cy="1679439"/>
          </a:xfrm>
          <a:prstGeom prst="line">
            <a:avLst/>
          </a:prstGeom>
          <a:ln w="12700">
            <a:solidFill>
              <a:srgbClr val="FF1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BB53495-1963-1656-252E-0219524B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09"/>
            <a:ext cx="10515600" cy="903635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DCF4A7BD-4CF1-7B96-91A1-308F1A9CE153}"/>
              </a:ext>
            </a:extLst>
          </p:cNvPr>
          <p:cNvCxnSpPr>
            <a:cxnSpLocks/>
            <a:stCxn id="9" idx="0"/>
            <a:endCxn id="119" idx="0"/>
          </p:cNvCxnSpPr>
          <p:nvPr/>
        </p:nvCxnSpPr>
        <p:spPr>
          <a:xfrm flipV="1">
            <a:off x="2189568" y="1556792"/>
            <a:ext cx="8023228" cy="550357"/>
          </a:xfrm>
          <a:prstGeom prst="line">
            <a:avLst/>
          </a:prstGeom>
          <a:ln w="12700">
            <a:solidFill>
              <a:srgbClr val="FF1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20985AA-D35D-8E2C-9A80-DC6A9130CC4A}"/>
              </a:ext>
            </a:extLst>
          </p:cNvPr>
          <p:cNvGrpSpPr/>
          <p:nvPr/>
        </p:nvGrpSpPr>
        <p:grpSpPr>
          <a:xfrm>
            <a:off x="7655246" y="1556792"/>
            <a:ext cx="4489426" cy="4176465"/>
            <a:chOff x="7655246" y="1556792"/>
            <a:chExt cx="4489426" cy="4176465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19381E77-86D8-651E-2BAE-CDE3FD02B940}"/>
                </a:ext>
              </a:extLst>
            </p:cNvPr>
            <p:cNvGrpSpPr/>
            <p:nvPr/>
          </p:nvGrpSpPr>
          <p:grpSpPr>
            <a:xfrm>
              <a:off x="7655246" y="1556792"/>
              <a:ext cx="4489426" cy="4176465"/>
              <a:chOff x="7702574" y="1556792"/>
              <a:chExt cx="4489426" cy="4176465"/>
            </a:xfrm>
          </p:grpSpPr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7F869184-A459-937F-8D4A-AB268366A067}"/>
                  </a:ext>
                </a:extLst>
              </p:cNvPr>
              <p:cNvGrpSpPr/>
              <p:nvPr/>
            </p:nvGrpSpPr>
            <p:grpSpPr>
              <a:xfrm>
                <a:off x="7702574" y="3360604"/>
                <a:ext cx="4298079" cy="2372653"/>
                <a:chOff x="7713957" y="3509382"/>
                <a:chExt cx="2748574" cy="1775061"/>
              </a:xfrm>
            </p:grpSpPr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6FAB729-A57C-1E31-8DCA-815620824FE0}"/>
                    </a:ext>
                  </a:extLst>
                </p:cNvPr>
                <p:cNvSpPr txBox="1"/>
                <p:nvPr/>
              </p:nvSpPr>
              <p:spPr>
                <a:xfrm rot="16200000">
                  <a:off x="7646150" y="3577189"/>
                  <a:ext cx="53572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mV</a:t>
                  </a:r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78A374A2-2C60-FFFD-0B7D-50EC77452A4A}"/>
                    </a:ext>
                  </a:extLst>
                </p:cNvPr>
                <p:cNvSpPr txBox="1"/>
                <p:nvPr/>
              </p:nvSpPr>
              <p:spPr>
                <a:xfrm>
                  <a:off x="8114066" y="4985107"/>
                  <a:ext cx="2348465" cy="299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Time (seconds)</a:t>
                  </a:r>
                </a:p>
              </p:txBody>
            </p:sp>
          </p:grp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12AC156E-A959-C39C-CD32-1D6F7F593D90}"/>
                  </a:ext>
                </a:extLst>
              </p:cNvPr>
              <p:cNvSpPr/>
              <p:nvPr/>
            </p:nvSpPr>
            <p:spPr>
              <a:xfrm>
                <a:off x="8328248" y="1556792"/>
                <a:ext cx="3863752" cy="3725281"/>
              </a:xfrm>
              <a:prstGeom prst="rect">
                <a:avLst/>
              </a:prstGeom>
              <a:noFill/>
              <a:ln w="38100">
                <a:solidFill>
                  <a:srgbClr val="FF177D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26" name="Picture 125" descr="A blue line with numbers&#10;&#10;Description automatically generated">
              <a:extLst>
                <a:ext uri="{FF2B5EF4-FFF2-40B4-BE49-F238E27FC236}">
                  <a16:creationId xmlns:a16="http://schemas.microsoft.com/office/drawing/2014/main" id="{361B92F1-AF56-6E69-BD09-DD755DD1F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49" r="36228" b="12541"/>
            <a:stretch/>
          </p:blipFill>
          <p:spPr>
            <a:xfrm>
              <a:off x="8328248" y="1586409"/>
              <a:ext cx="3672409" cy="3642791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7058A29-99CD-C52C-B89D-6A94E4D3D32D}"/>
              </a:ext>
            </a:extLst>
          </p:cNvPr>
          <p:cNvSpPr/>
          <p:nvPr/>
        </p:nvSpPr>
        <p:spPr>
          <a:xfrm>
            <a:off x="2027551" y="2107149"/>
            <a:ext cx="324033" cy="1465867"/>
          </a:xfrm>
          <a:prstGeom prst="rect">
            <a:avLst/>
          </a:prstGeom>
          <a:noFill/>
          <a:ln w="38100">
            <a:solidFill>
              <a:srgbClr val="FF177D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74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2BC8AE6-ABE7-799F-7502-5095436D48E7}"/>
              </a:ext>
            </a:extLst>
          </p:cNvPr>
          <p:cNvGrpSpPr/>
          <p:nvPr/>
        </p:nvGrpSpPr>
        <p:grpSpPr>
          <a:xfrm>
            <a:off x="184094" y="1844824"/>
            <a:ext cx="5179542" cy="2088232"/>
            <a:chOff x="124370" y="2060848"/>
            <a:chExt cx="5179542" cy="2088232"/>
          </a:xfrm>
        </p:grpSpPr>
        <p:pic>
          <p:nvPicPr>
            <p:cNvPr id="8" name="Picture 7" descr="A graph with blue lines&#10;&#10;Description automatically generated">
              <a:extLst>
                <a:ext uri="{FF2B5EF4-FFF2-40B4-BE49-F238E27FC236}">
                  <a16:creationId xmlns:a16="http://schemas.microsoft.com/office/drawing/2014/main" id="{CCEA0BB6-6A40-613E-0320-94101A0BD0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" t="5715" r="35305" b="47268"/>
            <a:stretch/>
          </p:blipFill>
          <p:spPr>
            <a:xfrm>
              <a:off x="275906" y="2060848"/>
              <a:ext cx="5028006" cy="20882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BEACEF9-43C2-383A-63A2-E419268C560C}"/>
                </a:ext>
              </a:extLst>
            </p:cNvPr>
            <p:cNvSpPr txBox="1"/>
            <p:nvPr/>
          </p:nvSpPr>
          <p:spPr>
            <a:xfrm rot="16200000">
              <a:off x="-397984" y="2874132"/>
              <a:ext cx="1506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Day 1 (D1)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2B3A6E-C1A0-4985-85F2-DD64664BA626}"/>
              </a:ext>
            </a:extLst>
          </p:cNvPr>
          <p:cNvGrpSpPr/>
          <p:nvPr/>
        </p:nvGrpSpPr>
        <p:grpSpPr>
          <a:xfrm>
            <a:off x="186895" y="4120135"/>
            <a:ext cx="5176741" cy="2088233"/>
            <a:chOff x="6221949" y="1556792"/>
            <a:chExt cx="5176741" cy="2088233"/>
          </a:xfrm>
        </p:grpSpPr>
        <p:pic>
          <p:nvPicPr>
            <p:cNvPr id="13" name="Picture 12" descr="A graph with blue lines&#10;&#10;Description automatically generated">
              <a:extLst>
                <a:ext uri="{FF2B5EF4-FFF2-40B4-BE49-F238E27FC236}">
                  <a16:creationId xmlns:a16="http://schemas.microsoft.com/office/drawing/2014/main" id="{9FC15C83-4065-3F25-B082-DAE4897124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71" r="35309" b="46911"/>
            <a:stretch/>
          </p:blipFill>
          <p:spPr>
            <a:xfrm>
              <a:off x="6370684" y="1556792"/>
              <a:ext cx="5028006" cy="208823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B625571-5851-33D3-72C8-2186E9D37AAE}"/>
                </a:ext>
              </a:extLst>
            </p:cNvPr>
            <p:cNvSpPr txBox="1"/>
            <p:nvPr/>
          </p:nvSpPr>
          <p:spPr>
            <a:xfrm rot="16200000">
              <a:off x="5699595" y="2370076"/>
              <a:ext cx="1506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Day 2 (D2)</a:t>
              </a:r>
              <a:endParaRPr lang="en-US" b="1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B53495-1963-1656-252E-0219524B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09"/>
            <a:ext cx="10515600" cy="903635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96DC0-9170-42ED-191D-C4BDC7FE6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54381-89ED-EFC1-6727-FCF2393A9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7B59B-D025-834A-2703-59FFFAEFE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0184DB-B67D-24F4-9CE3-BF1D2D4B128A}"/>
              </a:ext>
            </a:extLst>
          </p:cNvPr>
          <p:cNvSpPr txBox="1"/>
          <p:nvPr/>
        </p:nvSpPr>
        <p:spPr>
          <a:xfrm>
            <a:off x="720656" y="6125234"/>
            <a:ext cx="4642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Time (seconds)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EA45E95-3D0C-FD27-E2C1-A70E5A0DE811}"/>
              </a:ext>
            </a:extLst>
          </p:cNvPr>
          <p:cNvGrpSpPr/>
          <p:nvPr/>
        </p:nvGrpSpPr>
        <p:grpSpPr>
          <a:xfrm>
            <a:off x="5913114" y="1593686"/>
            <a:ext cx="6087544" cy="4606751"/>
            <a:chOff x="5363252" y="1593686"/>
            <a:chExt cx="6087544" cy="4606751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5EFBF93-A795-3AB8-8A3D-B63A8F710FAA}"/>
                </a:ext>
              </a:extLst>
            </p:cNvPr>
            <p:cNvGrpSpPr/>
            <p:nvPr/>
          </p:nvGrpSpPr>
          <p:grpSpPr>
            <a:xfrm>
              <a:off x="6516109" y="1593686"/>
              <a:ext cx="4934687" cy="4463396"/>
              <a:chOff x="7306854" y="2187492"/>
              <a:chExt cx="3155677" cy="3339216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09211920-219D-FF24-E311-1E7C628B9588}"/>
                  </a:ext>
                </a:extLst>
              </p:cNvPr>
              <p:cNvGrpSpPr/>
              <p:nvPr/>
            </p:nvGrpSpPr>
            <p:grpSpPr>
              <a:xfrm>
                <a:off x="7306854" y="2187492"/>
                <a:ext cx="3155677" cy="3187930"/>
                <a:chOff x="7306854" y="2187492"/>
                <a:chExt cx="3155677" cy="3187930"/>
              </a:xfrm>
            </p:grpSpPr>
            <p:pic>
              <p:nvPicPr>
                <p:cNvPr id="19" name="Picture 18" descr="A blue line with numbers&#10;&#10;Description automatically generated">
                  <a:extLst>
                    <a:ext uri="{FF2B5EF4-FFF2-40B4-BE49-F238E27FC236}">
                      <a16:creationId xmlns:a16="http://schemas.microsoft.com/office/drawing/2014/main" id="{DCF6FB6F-6F6E-BC34-D539-BA9F51AF33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6228" b="-1041"/>
                <a:stretch/>
              </p:blipFill>
              <p:spPr>
                <a:xfrm>
                  <a:off x="7444446" y="2187492"/>
                  <a:ext cx="3018085" cy="3187930"/>
                </a:xfrm>
                <a:prstGeom prst="rect">
                  <a:avLst/>
                </a:prstGeom>
              </p:spPr>
            </p:pic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E9EDC3D-DD86-813E-12D1-896E7DEE53DA}"/>
                    </a:ext>
                  </a:extLst>
                </p:cNvPr>
                <p:cNvSpPr txBox="1"/>
                <p:nvPr/>
              </p:nvSpPr>
              <p:spPr>
                <a:xfrm rot="16200000">
                  <a:off x="7239047" y="3577189"/>
                  <a:ext cx="53572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mV</a:t>
                  </a:r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F8D7C4E-8590-2143-19B9-40B305185162}"/>
                  </a:ext>
                </a:extLst>
              </p:cNvPr>
              <p:cNvSpPr txBox="1"/>
              <p:nvPr/>
            </p:nvSpPr>
            <p:spPr>
              <a:xfrm>
                <a:off x="7444446" y="5227372"/>
                <a:ext cx="3018085" cy="299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Time (seconds)</a:t>
                </a: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6C386E2-AA93-4427-C048-E57BADE9A917}"/>
                </a:ext>
              </a:extLst>
            </p:cNvPr>
            <p:cNvSpPr/>
            <p:nvPr/>
          </p:nvSpPr>
          <p:spPr>
            <a:xfrm>
              <a:off x="8498466" y="4705014"/>
              <a:ext cx="246856" cy="246856"/>
            </a:xfrm>
            <a:prstGeom prst="ellipse">
              <a:avLst/>
            </a:prstGeom>
            <a:solidFill>
              <a:srgbClr val="0977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D5E6D65-BECA-255A-76DE-E3D6EA76843B}"/>
                </a:ext>
              </a:extLst>
            </p:cNvPr>
            <p:cNvSpPr txBox="1"/>
            <p:nvPr/>
          </p:nvSpPr>
          <p:spPr>
            <a:xfrm>
              <a:off x="5363252" y="5554106"/>
              <a:ext cx="909223" cy="646331"/>
            </a:xfrm>
            <a:prstGeom prst="rect">
              <a:avLst/>
            </a:prstGeom>
            <a:noFill/>
            <a:ln>
              <a:solidFill>
                <a:srgbClr val="09770D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/>
                <a:t>TH =</a:t>
              </a:r>
            </a:p>
            <a:p>
              <a:pPr algn="ctr"/>
              <a:r>
                <a:rPr lang="en-US" i="1" dirty="0"/>
                <a:t> -39 mV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5A20BB9-70E2-D98F-E8A4-9D37791DE706}"/>
                </a:ext>
              </a:extLst>
            </p:cNvPr>
            <p:cNvCxnSpPr>
              <a:cxnSpLocks/>
              <a:stCxn id="50" idx="3"/>
              <a:endCxn id="51" idx="3"/>
            </p:cNvCxnSpPr>
            <p:nvPr/>
          </p:nvCxnSpPr>
          <p:spPr>
            <a:xfrm flipH="1">
              <a:off x="6272475" y="4915719"/>
              <a:ext cx="2262142" cy="961553"/>
            </a:xfrm>
            <a:prstGeom prst="straightConnector1">
              <a:avLst/>
            </a:prstGeom>
            <a:ln w="9525">
              <a:solidFill>
                <a:srgbClr val="09770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Oval 59">
            <a:extLst>
              <a:ext uri="{FF2B5EF4-FFF2-40B4-BE49-F238E27FC236}">
                <a16:creationId xmlns:a16="http://schemas.microsoft.com/office/drawing/2014/main" id="{747FC499-FE55-8AA0-6B6A-6B5D8690406C}"/>
              </a:ext>
            </a:extLst>
          </p:cNvPr>
          <p:cNvSpPr/>
          <p:nvPr/>
        </p:nvSpPr>
        <p:spPr>
          <a:xfrm>
            <a:off x="9120336" y="3861048"/>
            <a:ext cx="370284" cy="123428"/>
          </a:xfrm>
          <a:prstGeom prst="ellipse">
            <a:avLst/>
          </a:prstGeom>
          <a:solidFill>
            <a:srgbClr val="800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00080"/>
              </a:solidFill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588ED5E-7391-1E2C-48DC-E9ACF76F167F}"/>
              </a:ext>
            </a:extLst>
          </p:cNvPr>
          <p:cNvCxnSpPr>
            <a:cxnSpLocks/>
            <a:stCxn id="60" idx="2"/>
            <a:endCxn id="66" idx="3"/>
          </p:cNvCxnSpPr>
          <p:nvPr/>
        </p:nvCxnSpPr>
        <p:spPr>
          <a:xfrm flipH="1">
            <a:off x="7081607" y="3922762"/>
            <a:ext cx="2038729" cy="555329"/>
          </a:xfrm>
          <a:prstGeom prst="straightConnector1">
            <a:avLst/>
          </a:prstGeom>
          <a:ln w="9525">
            <a:solidFill>
              <a:srgbClr val="800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FF69D7B-916B-3389-4F35-C64D4EDDBFA8}"/>
              </a:ext>
            </a:extLst>
          </p:cNvPr>
          <p:cNvSpPr txBox="1"/>
          <p:nvPr/>
        </p:nvSpPr>
        <p:spPr>
          <a:xfrm>
            <a:off x="5653844" y="4154925"/>
            <a:ext cx="1427763" cy="646331"/>
          </a:xfrm>
          <a:prstGeom prst="rect">
            <a:avLst/>
          </a:prstGeom>
          <a:noFill/>
          <a:ln>
            <a:solidFill>
              <a:srgbClr val="80008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err="1"/>
              <a:t>max_depol</a:t>
            </a:r>
            <a:r>
              <a:rPr lang="en-US" i="1" dirty="0"/>
              <a:t> =</a:t>
            </a:r>
          </a:p>
          <a:p>
            <a:pPr algn="ctr"/>
            <a:r>
              <a:rPr lang="en-US" i="1" dirty="0"/>
              <a:t>377.4 mV/</a:t>
            </a:r>
            <a:r>
              <a:rPr lang="en-US" i="1" dirty="0" err="1"/>
              <a:t>ms</a:t>
            </a:r>
            <a:endParaRPr lang="en-US" i="1" dirty="0"/>
          </a:p>
        </p:txBody>
      </p:sp>
      <p:sp>
        <p:nvSpPr>
          <p:cNvPr id="68" name="Left Bracket 67">
            <a:extLst>
              <a:ext uri="{FF2B5EF4-FFF2-40B4-BE49-F238E27FC236}">
                <a16:creationId xmlns:a16="http://schemas.microsoft.com/office/drawing/2014/main" id="{A72D4EAB-C68A-D186-73DB-26E28FCCF33D}"/>
              </a:ext>
            </a:extLst>
          </p:cNvPr>
          <p:cNvSpPr/>
          <p:nvPr/>
        </p:nvSpPr>
        <p:spPr>
          <a:xfrm>
            <a:off x="8464026" y="2245206"/>
            <a:ext cx="841451" cy="2459808"/>
          </a:xfrm>
          <a:prstGeom prst="leftBracket">
            <a:avLst/>
          </a:prstGeom>
          <a:ln w="9525">
            <a:solidFill>
              <a:srgbClr val="CC5D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D51A621-0085-5059-F3F8-D473F78B6378}"/>
              </a:ext>
            </a:extLst>
          </p:cNvPr>
          <p:cNvCxnSpPr>
            <a:cxnSpLocks/>
            <a:endCxn id="73" idx="3"/>
          </p:cNvCxnSpPr>
          <p:nvPr/>
        </p:nvCxnSpPr>
        <p:spPr>
          <a:xfrm flipH="1" flipV="1">
            <a:off x="6968209" y="3151945"/>
            <a:ext cx="1495817" cy="360082"/>
          </a:xfrm>
          <a:prstGeom prst="straightConnector1">
            <a:avLst/>
          </a:prstGeom>
          <a:ln w="9525">
            <a:solidFill>
              <a:srgbClr val="CC5D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9FC18F-F539-EDA7-94E4-E72420152E32}"/>
              </a:ext>
            </a:extLst>
          </p:cNvPr>
          <p:cNvSpPr txBox="1"/>
          <p:nvPr/>
        </p:nvSpPr>
        <p:spPr>
          <a:xfrm>
            <a:off x="5767239" y="2828779"/>
            <a:ext cx="1200970" cy="646331"/>
          </a:xfrm>
          <a:prstGeom prst="rect">
            <a:avLst/>
          </a:prstGeom>
          <a:noFill/>
          <a:ln>
            <a:solidFill>
              <a:srgbClr val="CC5DB7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err="1"/>
              <a:t>AP_heigth</a:t>
            </a:r>
            <a:r>
              <a:rPr lang="en-US" i="1" dirty="0"/>
              <a:t> </a:t>
            </a:r>
          </a:p>
          <a:p>
            <a:pPr algn="ctr"/>
            <a:r>
              <a:rPr lang="en-US" i="1" dirty="0"/>
              <a:t>= 92.2 mV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64F352A7-F7E7-CA02-F72D-85C5F860BD65}"/>
              </a:ext>
            </a:extLst>
          </p:cNvPr>
          <p:cNvSpPr/>
          <p:nvPr/>
        </p:nvSpPr>
        <p:spPr>
          <a:xfrm>
            <a:off x="9552384" y="3212976"/>
            <a:ext cx="370284" cy="123428"/>
          </a:xfrm>
          <a:prstGeom prst="ellipse">
            <a:avLst/>
          </a:prstGeom>
          <a:solidFill>
            <a:srgbClr val="00DAA2"/>
          </a:solidFill>
          <a:ln>
            <a:solidFill>
              <a:srgbClr val="00DA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00080"/>
              </a:solidFill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C8A4D7C-9E24-B330-BC06-FE7CF34390E5}"/>
              </a:ext>
            </a:extLst>
          </p:cNvPr>
          <p:cNvCxnSpPr>
            <a:cxnSpLocks/>
            <a:stCxn id="79" idx="7"/>
            <a:endCxn id="84" idx="1"/>
          </p:cNvCxnSpPr>
          <p:nvPr/>
        </p:nvCxnSpPr>
        <p:spPr>
          <a:xfrm flipV="1">
            <a:off x="9868441" y="2808552"/>
            <a:ext cx="727697" cy="422500"/>
          </a:xfrm>
          <a:prstGeom prst="straightConnector1">
            <a:avLst/>
          </a:prstGeom>
          <a:ln w="9525">
            <a:solidFill>
              <a:srgbClr val="00D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00898A78-E758-50F4-CD5E-42DC37C9CB22}"/>
              </a:ext>
            </a:extLst>
          </p:cNvPr>
          <p:cNvSpPr txBox="1"/>
          <p:nvPr/>
        </p:nvSpPr>
        <p:spPr>
          <a:xfrm>
            <a:off x="10596138" y="2485386"/>
            <a:ext cx="1381276" cy="646331"/>
          </a:xfrm>
          <a:prstGeom prst="rect">
            <a:avLst/>
          </a:prstGeom>
          <a:noFill/>
          <a:ln>
            <a:solidFill>
              <a:srgbClr val="00DAA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err="1"/>
              <a:t>max_repol</a:t>
            </a:r>
            <a:r>
              <a:rPr lang="en-US" i="1" dirty="0"/>
              <a:t> =</a:t>
            </a:r>
          </a:p>
          <a:p>
            <a:pPr algn="ctr"/>
            <a:r>
              <a:rPr lang="en-US" i="1" dirty="0"/>
              <a:t>-91.4 mV/</a:t>
            </a:r>
            <a:r>
              <a:rPr lang="en-US" i="1" dirty="0" err="1"/>
              <a:t>ms</a:t>
            </a:r>
            <a:endParaRPr lang="en-US" i="1" dirty="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6373963-C7A9-F29D-AF34-796386428F79}"/>
              </a:ext>
            </a:extLst>
          </p:cNvPr>
          <p:cNvCxnSpPr>
            <a:cxnSpLocks/>
          </p:cNvCxnSpPr>
          <p:nvPr/>
        </p:nvCxnSpPr>
        <p:spPr>
          <a:xfrm>
            <a:off x="9395076" y="3645024"/>
            <a:ext cx="408704" cy="0"/>
          </a:xfrm>
          <a:prstGeom prst="straightConnector1">
            <a:avLst/>
          </a:prstGeom>
          <a:ln w="38100">
            <a:solidFill>
              <a:srgbClr val="FF177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797B328B-4809-0E36-5085-7670EADE6E6E}"/>
              </a:ext>
            </a:extLst>
          </p:cNvPr>
          <p:cNvCxnSpPr>
            <a:cxnSpLocks/>
          </p:cNvCxnSpPr>
          <p:nvPr/>
        </p:nvCxnSpPr>
        <p:spPr>
          <a:xfrm>
            <a:off x="9552384" y="3645024"/>
            <a:ext cx="1043754" cy="277738"/>
          </a:xfrm>
          <a:prstGeom prst="bentConnector3">
            <a:avLst>
              <a:gd name="adj1" fmla="val 5400"/>
            </a:avLst>
          </a:prstGeom>
          <a:ln>
            <a:solidFill>
              <a:srgbClr val="FF17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C524018-A540-3A8C-D577-A0A3584C85DF}"/>
              </a:ext>
            </a:extLst>
          </p:cNvPr>
          <p:cNvSpPr txBox="1"/>
          <p:nvPr/>
        </p:nvSpPr>
        <p:spPr>
          <a:xfrm>
            <a:off x="10581626" y="3599596"/>
            <a:ext cx="1445396" cy="646331"/>
          </a:xfrm>
          <a:prstGeom prst="rect">
            <a:avLst/>
          </a:prstGeom>
          <a:noFill/>
          <a:ln>
            <a:solidFill>
              <a:srgbClr val="FF177D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err="1"/>
              <a:t>AP_halfwidth</a:t>
            </a:r>
            <a:endParaRPr lang="en-US" i="1" dirty="0"/>
          </a:p>
          <a:p>
            <a:pPr algn="ctr"/>
            <a:r>
              <a:rPr lang="en-US" i="1" dirty="0"/>
              <a:t> = 0.91 </a:t>
            </a:r>
            <a:r>
              <a:rPr lang="en-US" i="1" dirty="0" err="1"/>
              <a:t>ms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97F89-320D-89A9-B51A-749D03A8B112}"/>
              </a:ext>
            </a:extLst>
          </p:cNvPr>
          <p:cNvSpPr txBox="1"/>
          <p:nvPr/>
        </p:nvSpPr>
        <p:spPr>
          <a:xfrm>
            <a:off x="8002989" y="1282643"/>
            <a:ext cx="4142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Action potential (AP) properties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5C5BC4-BDA0-B99F-D8B7-763AE11D1C8C}"/>
              </a:ext>
            </a:extLst>
          </p:cNvPr>
          <p:cNvGrpSpPr/>
          <p:nvPr/>
        </p:nvGrpSpPr>
        <p:grpSpPr>
          <a:xfrm>
            <a:off x="856051" y="1493198"/>
            <a:ext cx="5967966" cy="2109434"/>
            <a:chOff x="856051" y="1493198"/>
            <a:chExt cx="5967966" cy="210943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7EE617-EAE7-2EDB-F833-371C4FC49E0A}"/>
                </a:ext>
              </a:extLst>
            </p:cNvPr>
            <p:cNvSpPr/>
            <p:nvPr/>
          </p:nvSpPr>
          <p:spPr>
            <a:xfrm>
              <a:off x="1559495" y="3428999"/>
              <a:ext cx="324033" cy="173633"/>
            </a:xfrm>
            <a:prstGeom prst="rect">
              <a:avLst/>
            </a:prstGeom>
            <a:noFill/>
            <a:ln w="38100">
              <a:solidFill>
                <a:srgbClr val="B4D8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77376C-66BC-0FFB-94BF-DDBB64698149}"/>
                </a:ext>
              </a:extLst>
            </p:cNvPr>
            <p:cNvSpPr txBox="1"/>
            <p:nvPr/>
          </p:nvSpPr>
          <p:spPr>
            <a:xfrm>
              <a:off x="856051" y="1493198"/>
              <a:ext cx="2851165" cy="369332"/>
            </a:xfrm>
            <a:prstGeom prst="rect">
              <a:avLst/>
            </a:prstGeom>
            <a:noFill/>
            <a:ln>
              <a:solidFill>
                <a:srgbClr val="B4D8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i="1" dirty="0" err="1"/>
                <a:t>resting_potential</a:t>
              </a:r>
              <a:r>
                <a:rPr lang="en-US" i="1" dirty="0"/>
                <a:t> = -74.3 mV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F101E9F-6FD7-9B6A-AFAB-F7DB04CCA71F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1595862" y="1862530"/>
              <a:ext cx="125650" cy="1566469"/>
            </a:xfrm>
            <a:prstGeom prst="straightConnector1">
              <a:avLst/>
            </a:prstGeom>
            <a:ln w="9525">
              <a:solidFill>
                <a:srgbClr val="B4D8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C9898E-A171-3F2B-1724-53F338AF4236}"/>
                </a:ext>
              </a:extLst>
            </p:cNvPr>
            <p:cNvSpPr txBox="1"/>
            <p:nvPr/>
          </p:nvSpPr>
          <p:spPr>
            <a:xfrm>
              <a:off x="1991544" y="1941498"/>
              <a:ext cx="2791149" cy="369332"/>
            </a:xfrm>
            <a:prstGeom prst="rect">
              <a:avLst/>
            </a:prstGeom>
            <a:noFill/>
            <a:ln>
              <a:solidFill>
                <a:srgbClr val="ED7D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ED7D00"/>
                  </a:solidFill>
                </a:rPr>
                <a:t>*      *.     *.       *	  *        *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FD4D914-E3B6-A5F7-3AFD-96D67B9E1E4B}"/>
                </a:ext>
              </a:extLst>
            </p:cNvPr>
            <p:cNvCxnSpPr>
              <a:cxnSpLocks/>
              <a:stCxn id="24" idx="3"/>
              <a:endCxn id="30" idx="1"/>
            </p:cNvCxnSpPr>
            <p:nvPr/>
          </p:nvCxnSpPr>
          <p:spPr>
            <a:xfrm flipV="1">
              <a:off x="4782693" y="2117311"/>
              <a:ext cx="444092" cy="8853"/>
            </a:xfrm>
            <a:prstGeom prst="straightConnector1">
              <a:avLst/>
            </a:prstGeom>
            <a:ln w="9525">
              <a:solidFill>
                <a:srgbClr val="ED7D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A35E504-9783-6EEC-1191-DE035166C271}"/>
                </a:ext>
              </a:extLst>
            </p:cNvPr>
            <p:cNvSpPr txBox="1"/>
            <p:nvPr/>
          </p:nvSpPr>
          <p:spPr>
            <a:xfrm>
              <a:off x="5226785" y="1932645"/>
              <a:ext cx="1597232" cy="369332"/>
            </a:xfrm>
            <a:prstGeom prst="rect">
              <a:avLst/>
            </a:prstGeom>
            <a:noFill/>
            <a:ln>
              <a:solidFill>
                <a:srgbClr val="ED7D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i="1" dirty="0" err="1"/>
                <a:t>max_spikes</a:t>
              </a:r>
              <a:r>
                <a:rPr lang="en-US" i="1" dirty="0"/>
                <a:t> = 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6618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8DFBD88-A407-BCCE-86D5-035B157D4265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441-6525-41C6-BE74-BF0FD43E7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824"/>
            <a:ext cx="10515600" cy="4332139"/>
          </a:xfrm>
        </p:spPr>
        <p:txBody>
          <a:bodyPr/>
          <a:lstStyle/>
          <a:p>
            <a:r>
              <a:rPr lang="en-US" dirty="0"/>
              <a:t>Use Pandas to explore the neural data</a:t>
            </a:r>
            <a:br>
              <a:rPr lang="en-US" dirty="0"/>
            </a:br>
            <a:endParaRPr lang="en-US" dirty="0"/>
          </a:p>
          <a:p>
            <a:r>
              <a:rPr lang="en-US" dirty="0"/>
              <a:t>Submit a PR for Issue #? on GitHub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84DEF-DCEF-7DAB-2DDF-ACBFCD468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5D9D-450C-CD41-DC4B-A75684895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1D35E-DD39-AE70-A8D5-44192757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65695B-C9BD-A37B-E7AA-E696393008D2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00A633-F8F2-E59B-7BE8-C5F21118A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320516-5013-5786-E680-1CD41D26764D}"/>
              </a:ext>
            </a:extLst>
          </p:cNvPr>
          <p:cNvSpPr txBox="1"/>
          <p:nvPr/>
        </p:nvSpPr>
        <p:spPr>
          <a:xfrm>
            <a:off x="8302028" y="542883"/>
            <a:ext cx="3482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exercises/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pandas_intro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0082FB03-B5BF-D4F7-5592-04D6D4382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1" y="365126"/>
            <a:ext cx="11487807" cy="95331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Hands-on</a:t>
            </a:r>
            <a:br>
              <a:rPr lang="en-US" b="1" dirty="0"/>
            </a:br>
            <a:r>
              <a:rPr lang="en-US" sz="3600" dirty="0"/>
              <a:t>Let’s have a look at the neural data</a:t>
            </a:r>
            <a:endParaRPr lang="en-CH" sz="3600" dirty="0"/>
          </a:p>
        </p:txBody>
      </p:sp>
    </p:spTree>
    <p:extLst>
      <p:ext uri="{BB962C8B-B14F-4D97-AF65-F5344CB8AC3E}">
        <p14:creationId xmlns:p14="http://schemas.microsoft.com/office/powerpoint/2010/main" val="658294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TABULAR DATA OPERATIONS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20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C8B26-AA3E-8DDB-A57D-79B4C60BB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Common operations on tabular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D826D-7398-1F2E-5316-C88A80DC5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H" dirty="0"/>
              <a:t>Tabular data has additional needs compared to arrays. Understanding how to vectorize these operations is critical for handling them</a:t>
            </a:r>
          </a:p>
          <a:p>
            <a:endParaRPr lang="en-CH" dirty="0"/>
          </a:p>
          <a:p>
            <a:r>
              <a:rPr lang="en-CH" dirty="0"/>
              <a:t>Combine information across tables (</a:t>
            </a:r>
            <a:r>
              <a:rPr lang="en-CH" b="1" dirty="0"/>
              <a:t>join, anti-join</a:t>
            </a:r>
            <a:r>
              <a:rPr lang="en-CH" dirty="0"/>
              <a:t>)</a:t>
            </a:r>
          </a:p>
          <a:p>
            <a:pPr lvl="1"/>
            <a:r>
              <a:rPr lang="en-CH" b="1" dirty="0"/>
              <a:t>Join</a:t>
            </a:r>
            <a:r>
              <a:rPr lang="en-CH" dirty="0"/>
              <a:t>: e.g., combine table with experiments results with table with experiments metadata (date, location, experimenter, free-form notes, …)</a:t>
            </a:r>
          </a:p>
          <a:p>
            <a:pPr lvl="1"/>
            <a:r>
              <a:rPr lang="en-CH" b="1" dirty="0"/>
              <a:t>Anti-join</a:t>
            </a:r>
            <a:r>
              <a:rPr lang="en-CH" dirty="0"/>
              <a:t>: e.g. student compiles list of outliers, exclude them from t</a:t>
            </a:r>
            <a:r>
              <a:rPr lang="en-US" dirty="0"/>
              <a:t>h</a:t>
            </a:r>
            <a:r>
              <a:rPr lang="en-CH" dirty="0"/>
              <a:t>e table of experiments to analyze</a:t>
            </a:r>
          </a:p>
          <a:p>
            <a:r>
              <a:rPr lang="en-CH" dirty="0"/>
              <a:t>Summary tables (</a:t>
            </a:r>
            <a:r>
              <a:rPr lang="en-CH" b="1" dirty="0"/>
              <a:t>split-apply-combine</a:t>
            </a:r>
            <a:r>
              <a:rPr lang="en-CH" dirty="0"/>
              <a:t>)</a:t>
            </a:r>
          </a:p>
          <a:p>
            <a:pPr lvl="1"/>
            <a:r>
              <a:rPr lang="en-CH" dirty="0"/>
              <a:t>E.g., compute average measurement and standard deviation by experimental condition and treatment dosage</a:t>
            </a:r>
          </a:p>
          <a:p>
            <a:r>
              <a:rPr lang="en-CH" dirty="0"/>
              <a:t>Window functions to vectorize complex computations over groups</a:t>
            </a:r>
          </a:p>
          <a:p>
            <a:pPr lvl="1"/>
            <a:r>
              <a:rPr lang="en-CH" dirty="0"/>
              <a:t>E.g., compute the distance between experiments by lab technician</a:t>
            </a:r>
          </a:p>
          <a:p>
            <a:pPr lvl="1"/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68F4C-F306-1554-616F-B427B8D51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5D698-512D-E3C5-99DE-02F6EC0CB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014DE-4921-F4D9-2C51-DBA9A7217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7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Joins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34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27B93-6387-1CDA-0F06-472BF4C91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Join operations: combining informations on separate tables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DB01E1-4763-9200-EC71-5FD1C1A4E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204F9-311F-4F7D-FDCA-EC95B4AFE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153DD3-4007-0659-5861-20DC8D936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891040-58F9-B57C-8DAE-BB174384A5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419"/>
          <a:stretch/>
        </p:blipFill>
        <p:spPr>
          <a:xfrm>
            <a:off x="1850271" y="1451194"/>
            <a:ext cx="2947522" cy="227160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7D38A82-217C-3FE5-F4CA-5827E88EBCD8}"/>
              </a:ext>
            </a:extLst>
          </p:cNvPr>
          <p:cNvGrpSpPr/>
          <p:nvPr/>
        </p:nvGrpSpPr>
        <p:grpSpPr>
          <a:xfrm>
            <a:off x="6522563" y="1506628"/>
            <a:ext cx="4176074" cy="2257462"/>
            <a:chOff x="6384032" y="1603586"/>
            <a:chExt cx="4821662" cy="260644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85A173A-38D0-30F3-9ECD-E27FA7566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0106"/>
            <a:stretch/>
          </p:blipFill>
          <p:spPr>
            <a:xfrm>
              <a:off x="6384032" y="1603586"/>
              <a:ext cx="2446988" cy="260644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7752028-8CC9-519D-DEC9-D171A6EFB6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8291"/>
            <a:stretch/>
          </p:blipFill>
          <p:spPr>
            <a:xfrm>
              <a:off x="8758706" y="1603586"/>
              <a:ext cx="2446988" cy="2606448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AD5B50F-CCBF-F520-43BC-F2F21375B8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3743369" y="4136137"/>
            <a:ext cx="5376969" cy="21789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54EDEC6-BD29-5DDD-DCCB-6C3098CFD4B2}"/>
              </a:ext>
            </a:extLst>
          </p:cNvPr>
          <p:cNvSpPr txBox="1"/>
          <p:nvPr/>
        </p:nvSpPr>
        <p:spPr>
          <a:xfrm>
            <a:off x="5192126" y="1916832"/>
            <a:ext cx="93610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6000" dirty="0"/>
              <a:t>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FC094E-3C05-FC01-D495-D4DBFCB9984D}"/>
              </a:ext>
            </a:extLst>
          </p:cNvPr>
          <p:cNvSpPr txBox="1"/>
          <p:nvPr/>
        </p:nvSpPr>
        <p:spPr>
          <a:xfrm>
            <a:off x="2135560" y="4531742"/>
            <a:ext cx="93610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6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887186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Join 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tabular_data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020_join_operations.ipynb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70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5B04C-E530-223F-12B1-4ECDD393B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6B482-6A74-3C09-C2EC-3B65EBD1B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Spreadsheets and databases rule the world!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F0FF8-1712-7992-9E82-059F20D4E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08542-E0C7-81F8-4CDE-22D7DDAF2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9BE13-749B-D9FA-7415-D5F6E8D4A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4FA835-6635-7682-40A2-46E991640A9C}"/>
              </a:ext>
            </a:extLst>
          </p:cNvPr>
          <p:cNvSpPr txBox="1"/>
          <p:nvPr/>
        </p:nvSpPr>
        <p:spPr>
          <a:xfrm>
            <a:off x="7248128" y="6250402"/>
            <a:ext cx="456287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https://techcommunity.microsoft.com/t5/excel-blog/guinness-world-records-the-largest-collection-of-spreadsheet/ba-p/216592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1B3C3EF-7EB0-4094-C110-29771EB4A3C5}"/>
              </a:ext>
            </a:extLst>
          </p:cNvPr>
          <p:cNvGrpSpPr/>
          <p:nvPr/>
        </p:nvGrpSpPr>
        <p:grpSpPr>
          <a:xfrm>
            <a:off x="2446231" y="1183964"/>
            <a:ext cx="7299537" cy="5013464"/>
            <a:chOff x="2922036" y="1484784"/>
            <a:chExt cx="6277864" cy="43117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BEDA01-A366-06EE-1C40-A58DBA4F4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27648" y="1484784"/>
              <a:ext cx="6103216" cy="428493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1C28487-53AD-5C8C-BC0C-ADB4A9CB0683}"/>
                </a:ext>
              </a:extLst>
            </p:cNvPr>
            <p:cNvSpPr txBox="1"/>
            <p:nvPr/>
          </p:nvSpPr>
          <p:spPr>
            <a:xfrm>
              <a:off x="2922036" y="5273323"/>
              <a:ext cx="62778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sz="1400" b="1" i="1" dirty="0">
                  <a:solidFill>
                    <a:schemeClr val="bg1"/>
                  </a:solidFill>
                </a:rPr>
                <a:t>Ariel </a:t>
              </a:r>
              <a:r>
                <a:rPr lang="en-US" sz="1400" b="1" i="1" dirty="0" err="1">
                  <a:solidFill>
                    <a:schemeClr val="bg1"/>
                  </a:solidFill>
                  <a:effectLst/>
                  <a:latin typeface="SegoeUI"/>
                </a:rPr>
                <a:t>Fischman</a:t>
              </a:r>
              <a:r>
                <a:rPr lang="en-US" sz="1400" b="1" i="1" dirty="0">
                  <a:solidFill>
                    <a:schemeClr val="bg1"/>
                  </a:solidFill>
                  <a:effectLst/>
                  <a:latin typeface="SegoeUI"/>
                </a:rPr>
                <a:t> holds the Guinness World Record for owning th</a:t>
              </a:r>
              <a:r>
                <a:rPr lang="en-US" sz="1400" b="1" i="1" dirty="0">
                  <a:solidFill>
                    <a:schemeClr val="bg1"/>
                  </a:solidFill>
                  <a:latin typeface="SegoeUI"/>
                </a:rPr>
                <a:t>e most spreadsheet software (over 500!)</a:t>
              </a:r>
              <a:endParaRPr lang="en-CH" sz="1400" b="1" i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3464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Join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1FE87-BBC4-59B5-6D80-2D99DCA70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Main points:</a:t>
            </a:r>
          </a:p>
          <a:p>
            <a:r>
              <a:rPr lang="en-CH" dirty="0"/>
              <a:t>Join operations can be used to combine two tables using the values of one or m</a:t>
            </a:r>
            <a:r>
              <a:rPr lang="en-US" dirty="0"/>
              <a:t>ore columns</a:t>
            </a:r>
          </a:p>
          <a:p>
            <a:r>
              <a:rPr lang="en-US" dirty="0"/>
              <a:t>Different types of join:</a:t>
            </a:r>
          </a:p>
          <a:p>
            <a:pPr lvl="1"/>
            <a:r>
              <a:rPr lang="en-US" dirty="0"/>
              <a:t>left/right: keep all the column values that are present in the first/second table</a:t>
            </a:r>
          </a:p>
          <a:p>
            <a:pPr lvl="1"/>
            <a:r>
              <a:rPr lang="en-US" dirty="0"/>
              <a:t>inner: keep all the column values that are present in both tables</a:t>
            </a:r>
          </a:p>
          <a:p>
            <a:pPr lvl="1"/>
            <a:r>
              <a:rPr lang="en-US" dirty="0"/>
              <a:t>outer: keep all the column values that are present in one or the other tables</a:t>
            </a:r>
          </a:p>
          <a:p>
            <a:r>
              <a:rPr lang="en-CH" dirty="0"/>
              <a:t>Anti-joins can be used to exclude the values that are present in one, but not the other table (filtering based on arbitrary criteria)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tabular_data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020_join_operations.ipynb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80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8DFBD88-A407-BCCE-86D5-035B157D4265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441-6525-41C6-BE74-BF0FD43E7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6195"/>
            <a:ext cx="10515600" cy="4680768"/>
          </a:xfrm>
        </p:spPr>
        <p:txBody>
          <a:bodyPr/>
          <a:lstStyle/>
          <a:p>
            <a:r>
              <a:rPr lang="en-US" dirty="0"/>
              <a:t>Submit a PR for Issue #? on GitHub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84DEF-DCEF-7DAB-2DDF-ACBFCD468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5D9D-450C-CD41-DC4B-A75684895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1D35E-DD39-AE70-A8D5-44192757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65695B-C9BD-A37B-E7AA-E696393008D2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00A633-F8F2-E59B-7BE8-C5F21118A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320516-5013-5786-E680-1CD41D26764D}"/>
              </a:ext>
            </a:extLst>
          </p:cNvPr>
          <p:cNvSpPr txBox="1"/>
          <p:nvPr/>
        </p:nvSpPr>
        <p:spPr>
          <a:xfrm>
            <a:off x="8302028" y="542883"/>
            <a:ext cx="3482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exercises/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tabular_join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0082FB03-B5BF-D4F7-5592-04D6D4382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1" y="365126"/>
            <a:ext cx="11487807" cy="95331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Hands-on</a:t>
            </a:r>
            <a:br>
              <a:rPr lang="en-US" b="1" dirty="0"/>
            </a:br>
            <a:r>
              <a:rPr lang="en-US" sz="3600" dirty="0"/>
              <a:t>Add experiment info to the neural data</a:t>
            </a:r>
            <a:endParaRPr lang="en-CH" sz="3600" dirty="0"/>
          </a:p>
        </p:txBody>
      </p:sp>
    </p:spTree>
    <p:extLst>
      <p:ext uri="{BB962C8B-B14F-4D97-AF65-F5344CB8AC3E}">
        <p14:creationId xmlns:p14="http://schemas.microsoft.com/office/powerpoint/2010/main" val="2571986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Split-apply-combine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825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D3AA0D-3677-F02D-8C1D-234117B9A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The basic structure of most numerical analyses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6C477-067C-9874-F2C4-C153E8CA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0C52F-00E9-73F5-D597-6067A2C22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06B78-0ADB-5FBB-C43B-566CADED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B16CC5-6367-07FC-13F1-32602644A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2162606"/>
            <a:ext cx="2887012" cy="45588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C5F1EF-81F0-2798-750C-D5C1621BB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807" y="2500519"/>
            <a:ext cx="1477203" cy="36294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B43A94-3712-95D3-824F-C2FF7E45A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9831" y="2999832"/>
            <a:ext cx="1812348" cy="19554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3FA4E9-5294-0328-8F97-DDC1386E7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196" y="2783808"/>
            <a:ext cx="2664296" cy="2589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746398-1E85-0926-179F-6EEC29167DF2}"/>
              </a:ext>
            </a:extLst>
          </p:cNvPr>
          <p:cNvSpPr txBox="1"/>
          <p:nvPr/>
        </p:nvSpPr>
        <p:spPr>
          <a:xfrm>
            <a:off x="2617788" y="1321781"/>
            <a:ext cx="187220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split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67E940-16D3-A6FC-0D6E-51EBD91DBB99}"/>
              </a:ext>
            </a:extLst>
          </p:cNvPr>
          <p:cNvSpPr txBox="1"/>
          <p:nvPr/>
        </p:nvSpPr>
        <p:spPr>
          <a:xfrm>
            <a:off x="6312024" y="1321781"/>
            <a:ext cx="1872208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apply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C191C7-F84D-BC99-8B6A-78157546F71D}"/>
              </a:ext>
            </a:extLst>
          </p:cNvPr>
          <p:cNvSpPr txBox="1"/>
          <p:nvPr/>
        </p:nvSpPr>
        <p:spPr>
          <a:xfrm>
            <a:off x="9783530" y="1321780"/>
            <a:ext cx="18722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combine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34EC1C-4AEE-D9CD-6B18-48EA994F5396}"/>
              </a:ext>
            </a:extLst>
          </p:cNvPr>
          <p:cNvCxnSpPr/>
          <p:nvPr/>
        </p:nvCxnSpPr>
        <p:spPr>
          <a:xfrm flipV="1">
            <a:off x="3287688" y="2783808"/>
            <a:ext cx="648072" cy="74207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18CA81-A11A-1DA7-615E-C285A83D270B}"/>
              </a:ext>
            </a:extLst>
          </p:cNvPr>
          <p:cNvCxnSpPr>
            <a:cxnSpLocks/>
          </p:cNvCxnSpPr>
          <p:nvPr/>
        </p:nvCxnSpPr>
        <p:spPr>
          <a:xfrm flipV="1">
            <a:off x="3281427" y="3784447"/>
            <a:ext cx="648072" cy="112466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17CE81-9FF0-1CEA-EE00-A4F296503CAC}"/>
              </a:ext>
            </a:extLst>
          </p:cNvPr>
          <p:cNvCxnSpPr>
            <a:cxnSpLocks/>
          </p:cNvCxnSpPr>
          <p:nvPr/>
        </p:nvCxnSpPr>
        <p:spPr>
          <a:xfrm>
            <a:off x="3281990" y="4326797"/>
            <a:ext cx="637329" cy="396034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97138F-9893-66D5-0CE1-BBEFC0EB76DC}"/>
              </a:ext>
            </a:extLst>
          </p:cNvPr>
          <p:cNvCxnSpPr>
            <a:cxnSpLocks/>
          </p:cNvCxnSpPr>
          <p:nvPr/>
        </p:nvCxnSpPr>
        <p:spPr>
          <a:xfrm>
            <a:off x="3292170" y="5254509"/>
            <a:ext cx="637329" cy="118673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612E577-48AF-DA6D-3AD7-B39EC287E9D7}"/>
              </a:ext>
            </a:extLst>
          </p:cNvPr>
          <p:cNvCxnSpPr>
            <a:cxnSpLocks/>
          </p:cNvCxnSpPr>
          <p:nvPr/>
        </p:nvCxnSpPr>
        <p:spPr>
          <a:xfrm>
            <a:off x="3281427" y="4875093"/>
            <a:ext cx="648072" cy="753678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7CC0460-6CB9-7E35-7CCF-D7F7CE9DED6B}"/>
              </a:ext>
            </a:extLst>
          </p:cNvPr>
          <p:cNvSpPr txBox="1"/>
          <p:nvPr/>
        </p:nvSpPr>
        <p:spPr>
          <a:xfrm>
            <a:off x="3228891" y="2734467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A1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4BF0D3-A2CC-FE32-FB6D-82FCFA71F02B}"/>
              </a:ext>
            </a:extLst>
          </p:cNvPr>
          <p:cNvSpPr txBox="1"/>
          <p:nvPr/>
        </p:nvSpPr>
        <p:spPr>
          <a:xfrm>
            <a:off x="3223865" y="351658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A2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055C05-72BE-C303-05F7-436482D65C36}"/>
              </a:ext>
            </a:extLst>
          </p:cNvPr>
          <p:cNvSpPr txBox="1"/>
          <p:nvPr/>
        </p:nvSpPr>
        <p:spPr>
          <a:xfrm>
            <a:off x="3223865" y="402064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B1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13BBCD-07A1-F090-5B9A-30181BC4C0C3}"/>
              </a:ext>
            </a:extLst>
          </p:cNvPr>
          <p:cNvSpPr txBox="1"/>
          <p:nvPr/>
        </p:nvSpPr>
        <p:spPr>
          <a:xfrm>
            <a:off x="3233429" y="475434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B2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4B4FB5-E533-C665-B2C3-68921D4F73BA}"/>
              </a:ext>
            </a:extLst>
          </p:cNvPr>
          <p:cNvSpPr txBox="1"/>
          <p:nvPr/>
        </p:nvSpPr>
        <p:spPr>
          <a:xfrm>
            <a:off x="3233429" y="5244425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C2</a:t>
            </a: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93A48569-F85A-F770-FA51-2B6998949808}"/>
              </a:ext>
            </a:extLst>
          </p:cNvPr>
          <p:cNvSpPr/>
          <p:nvPr/>
        </p:nvSpPr>
        <p:spPr>
          <a:xfrm>
            <a:off x="6996100" y="4089327"/>
            <a:ext cx="504056" cy="86058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33652E6-BDC8-263D-9D0B-16DD17F6D8B0}"/>
              </a:ext>
            </a:extLst>
          </p:cNvPr>
          <p:cNvSpPr txBox="1"/>
          <p:nvPr/>
        </p:nvSpPr>
        <p:spPr>
          <a:xfrm>
            <a:off x="6836998" y="3703084"/>
            <a:ext cx="782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/>
              <a:t>mean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9486C17-53CC-20C9-CD8D-63FA8CED505B}"/>
              </a:ext>
            </a:extLst>
          </p:cNvPr>
          <p:cNvCxnSpPr>
            <a:cxnSpLocks/>
          </p:cNvCxnSpPr>
          <p:nvPr/>
        </p:nvCxnSpPr>
        <p:spPr>
          <a:xfrm>
            <a:off x="9076492" y="2924246"/>
            <a:ext cx="707038" cy="59234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78C2F47-F524-3EA2-C9B9-323D7FA65172}"/>
              </a:ext>
            </a:extLst>
          </p:cNvPr>
          <p:cNvCxnSpPr>
            <a:cxnSpLocks/>
          </p:cNvCxnSpPr>
          <p:nvPr/>
        </p:nvCxnSpPr>
        <p:spPr>
          <a:xfrm>
            <a:off x="9076492" y="3645319"/>
            <a:ext cx="707038" cy="19536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2D4EB21-0005-FD51-7470-B2028476A9CB}"/>
              </a:ext>
            </a:extLst>
          </p:cNvPr>
          <p:cNvCxnSpPr>
            <a:cxnSpLocks/>
          </p:cNvCxnSpPr>
          <p:nvPr/>
        </p:nvCxnSpPr>
        <p:spPr>
          <a:xfrm flipV="1">
            <a:off x="9065797" y="4205308"/>
            <a:ext cx="717733" cy="216628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BDE08F0-9045-A975-86E6-7425E8F00522}"/>
              </a:ext>
            </a:extLst>
          </p:cNvPr>
          <p:cNvCxnSpPr>
            <a:cxnSpLocks/>
          </p:cNvCxnSpPr>
          <p:nvPr/>
        </p:nvCxnSpPr>
        <p:spPr>
          <a:xfrm flipV="1">
            <a:off x="9076492" y="4421936"/>
            <a:ext cx="707038" cy="70741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A0A5073-F3C2-1242-F06D-8978935DB96B}"/>
              </a:ext>
            </a:extLst>
          </p:cNvPr>
          <p:cNvCxnSpPr>
            <a:cxnSpLocks/>
          </p:cNvCxnSpPr>
          <p:nvPr/>
        </p:nvCxnSpPr>
        <p:spPr>
          <a:xfrm flipV="1">
            <a:off x="9076492" y="4775644"/>
            <a:ext cx="707038" cy="116324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276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Split-apply-combine </a:t>
            </a:r>
            <a:br>
              <a:rPr lang="en-CH" dirty="0"/>
            </a:br>
            <a:r>
              <a:rPr lang="en-CH" dirty="0"/>
              <a:t>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030_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tabular_data/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030_split-apply-combine.ipynb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535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Split-apply-combine </a:t>
            </a:r>
            <a:br>
              <a:rPr lang="en-CH" dirty="0"/>
            </a:br>
            <a:r>
              <a:rPr lang="en-CH" dirty="0"/>
              <a:t>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1FE87-BBC4-59B5-6D80-2D99DCA70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H" dirty="0"/>
              <a:t>Main points:</a:t>
            </a:r>
          </a:p>
          <a:p>
            <a:r>
              <a:rPr lang="en-US" dirty="0"/>
              <a:t>Tabular data tools have a way to vectorize the standard</a:t>
            </a:r>
            <a:br>
              <a:rPr lang="en-US" dirty="0"/>
            </a:br>
            <a:r>
              <a:rPr lang="en-US" dirty="0"/>
              <a:t>split-apply-combine operations, using a “group-by” command</a:t>
            </a:r>
          </a:p>
          <a:p>
            <a:r>
              <a:rPr lang="en-US" dirty="0"/>
              <a:t>In addition, Pandas has got a “pivot-table” command that can be used to simplify the creation of more complex summary tables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030_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tabular_data/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030_split-apply-combine.ipynb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266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6C477-067C-9874-F2C4-C153E8CA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0C52F-00E9-73F5-D597-6067A2C22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06B78-0ADB-5FBB-C43B-566CADED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B16CC5-6367-07FC-13F1-32602644A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2162606"/>
            <a:ext cx="2887012" cy="45588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C5F1EF-81F0-2798-750C-D5C1621BB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807" y="2500519"/>
            <a:ext cx="1477203" cy="36294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B43A94-3712-95D3-824F-C2FF7E45A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9831" y="2999832"/>
            <a:ext cx="1812348" cy="19554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3FA4E9-5294-0328-8F97-DDC1386E7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196" y="2783808"/>
            <a:ext cx="2664296" cy="2589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746398-1E85-0926-179F-6EEC29167DF2}"/>
              </a:ext>
            </a:extLst>
          </p:cNvPr>
          <p:cNvSpPr txBox="1"/>
          <p:nvPr/>
        </p:nvSpPr>
        <p:spPr>
          <a:xfrm>
            <a:off x="2617788" y="1321781"/>
            <a:ext cx="187220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split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67E940-16D3-A6FC-0D6E-51EBD91DBB99}"/>
              </a:ext>
            </a:extLst>
          </p:cNvPr>
          <p:cNvSpPr txBox="1"/>
          <p:nvPr/>
        </p:nvSpPr>
        <p:spPr>
          <a:xfrm>
            <a:off x="6312024" y="1321781"/>
            <a:ext cx="1872208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apply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C191C7-F84D-BC99-8B6A-78157546F71D}"/>
              </a:ext>
            </a:extLst>
          </p:cNvPr>
          <p:cNvSpPr txBox="1"/>
          <p:nvPr/>
        </p:nvSpPr>
        <p:spPr>
          <a:xfrm>
            <a:off x="9783530" y="1321780"/>
            <a:ext cx="18722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combine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34EC1C-4AEE-D9CD-6B18-48EA994F5396}"/>
              </a:ext>
            </a:extLst>
          </p:cNvPr>
          <p:cNvCxnSpPr/>
          <p:nvPr/>
        </p:nvCxnSpPr>
        <p:spPr>
          <a:xfrm flipV="1">
            <a:off x="3287688" y="2783808"/>
            <a:ext cx="648072" cy="74207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18CA81-A11A-1DA7-615E-C285A83D270B}"/>
              </a:ext>
            </a:extLst>
          </p:cNvPr>
          <p:cNvCxnSpPr>
            <a:cxnSpLocks/>
          </p:cNvCxnSpPr>
          <p:nvPr/>
        </p:nvCxnSpPr>
        <p:spPr>
          <a:xfrm flipV="1">
            <a:off x="3281427" y="3784447"/>
            <a:ext cx="648072" cy="112466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17CE81-9FF0-1CEA-EE00-A4F296503CAC}"/>
              </a:ext>
            </a:extLst>
          </p:cNvPr>
          <p:cNvCxnSpPr>
            <a:cxnSpLocks/>
          </p:cNvCxnSpPr>
          <p:nvPr/>
        </p:nvCxnSpPr>
        <p:spPr>
          <a:xfrm>
            <a:off x="3281990" y="4326797"/>
            <a:ext cx="637329" cy="396034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97138F-9893-66D5-0CE1-BBEFC0EB76DC}"/>
              </a:ext>
            </a:extLst>
          </p:cNvPr>
          <p:cNvCxnSpPr>
            <a:cxnSpLocks/>
          </p:cNvCxnSpPr>
          <p:nvPr/>
        </p:nvCxnSpPr>
        <p:spPr>
          <a:xfrm>
            <a:off x="3292170" y="5254509"/>
            <a:ext cx="637329" cy="118673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612E577-48AF-DA6D-3AD7-B39EC287E9D7}"/>
              </a:ext>
            </a:extLst>
          </p:cNvPr>
          <p:cNvCxnSpPr>
            <a:cxnSpLocks/>
          </p:cNvCxnSpPr>
          <p:nvPr/>
        </p:nvCxnSpPr>
        <p:spPr>
          <a:xfrm>
            <a:off x="3281427" y="4875093"/>
            <a:ext cx="648072" cy="753678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7CC0460-6CB9-7E35-7CCF-D7F7CE9DED6B}"/>
              </a:ext>
            </a:extLst>
          </p:cNvPr>
          <p:cNvSpPr txBox="1"/>
          <p:nvPr/>
        </p:nvSpPr>
        <p:spPr>
          <a:xfrm>
            <a:off x="3228891" y="2734467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A1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4BF0D3-A2CC-FE32-FB6D-82FCFA71F02B}"/>
              </a:ext>
            </a:extLst>
          </p:cNvPr>
          <p:cNvSpPr txBox="1"/>
          <p:nvPr/>
        </p:nvSpPr>
        <p:spPr>
          <a:xfrm>
            <a:off x="3223865" y="351658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A2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055C05-72BE-C303-05F7-436482D65C36}"/>
              </a:ext>
            </a:extLst>
          </p:cNvPr>
          <p:cNvSpPr txBox="1"/>
          <p:nvPr/>
        </p:nvSpPr>
        <p:spPr>
          <a:xfrm>
            <a:off x="3223865" y="402064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B1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13BBCD-07A1-F090-5B9A-30181BC4C0C3}"/>
              </a:ext>
            </a:extLst>
          </p:cNvPr>
          <p:cNvSpPr txBox="1"/>
          <p:nvPr/>
        </p:nvSpPr>
        <p:spPr>
          <a:xfrm>
            <a:off x="3233429" y="475434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B2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4B4FB5-E533-C665-B2C3-68921D4F73BA}"/>
              </a:ext>
            </a:extLst>
          </p:cNvPr>
          <p:cNvSpPr txBox="1"/>
          <p:nvPr/>
        </p:nvSpPr>
        <p:spPr>
          <a:xfrm>
            <a:off x="3233429" y="5244425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C2</a:t>
            </a: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93A48569-F85A-F770-FA51-2B6998949808}"/>
              </a:ext>
            </a:extLst>
          </p:cNvPr>
          <p:cNvSpPr/>
          <p:nvPr/>
        </p:nvSpPr>
        <p:spPr>
          <a:xfrm>
            <a:off x="6996100" y="4089327"/>
            <a:ext cx="504056" cy="86058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33652E6-BDC8-263D-9D0B-16DD17F6D8B0}"/>
              </a:ext>
            </a:extLst>
          </p:cNvPr>
          <p:cNvSpPr txBox="1"/>
          <p:nvPr/>
        </p:nvSpPr>
        <p:spPr>
          <a:xfrm>
            <a:off x="6836998" y="3703084"/>
            <a:ext cx="782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/>
              <a:t>mean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9486C17-53CC-20C9-CD8D-63FA8CED505B}"/>
              </a:ext>
            </a:extLst>
          </p:cNvPr>
          <p:cNvCxnSpPr>
            <a:cxnSpLocks/>
          </p:cNvCxnSpPr>
          <p:nvPr/>
        </p:nvCxnSpPr>
        <p:spPr>
          <a:xfrm>
            <a:off x="9076492" y="2924246"/>
            <a:ext cx="707038" cy="59234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78C2F47-F524-3EA2-C9B9-323D7FA65172}"/>
              </a:ext>
            </a:extLst>
          </p:cNvPr>
          <p:cNvCxnSpPr>
            <a:cxnSpLocks/>
          </p:cNvCxnSpPr>
          <p:nvPr/>
        </p:nvCxnSpPr>
        <p:spPr>
          <a:xfrm>
            <a:off x="9076492" y="3645319"/>
            <a:ext cx="707038" cy="19536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2D4EB21-0005-FD51-7470-B2028476A9CB}"/>
              </a:ext>
            </a:extLst>
          </p:cNvPr>
          <p:cNvCxnSpPr>
            <a:cxnSpLocks/>
          </p:cNvCxnSpPr>
          <p:nvPr/>
        </p:nvCxnSpPr>
        <p:spPr>
          <a:xfrm flipV="1">
            <a:off x="9065797" y="4205308"/>
            <a:ext cx="717733" cy="216628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BDE08F0-9045-A975-86E6-7425E8F00522}"/>
              </a:ext>
            </a:extLst>
          </p:cNvPr>
          <p:cNvCxnSpPr>
            <a:cxnSpLocks/>
          </p:cNvCxnSpPr>
          <p:nvPr/>
        </p:nvCxnSpPr>
        <p:spPr>
          <a:xfrm flipV="1">
            <a:off x="9076492" y="4421936"/>
            <a:ext cx="707038" cy="70741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A0A5073-F3C2-1242-F06D-8978935DB96B}"/>
              </a:ext>
            </a:extLst>
          </p:cNvPr>
          <p:cNvCxnSpPr>
            <a:cxnSpLocks/>
          </p:cNvCxnSpPr>
          <p:nvPr/>
        </p:nvCxnSpPr>
        <p:spPr>
          <a:xfrm flipV="1">
            <a:off x="9076492" y="4775644"/>
            <a:ext cx="707038" cy="116324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83C52ED-9FD8-CD83-CD04-5BB697C03FA5}"/>
              </a:ext>
            </a:extLst>
          </p:cNvPr>
          <p:cNvSpPr txBox="1"/>
          <p:nvPr/>
        </p:nvSpPr>
        <p:spPr>
          <a:xfrm>
            <a:off x="515380" y="293815"/>
            <a:ext cx="11161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dirty="0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CH" sz="2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.groupby(‘condition_id’)</a:t>
            </a:r>
            <a:r>
              <a:rPr lang="en-CH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[‘response_time’].mean()</a:t>
            </a:r>
          </a:p>
        </p:txBody>
      </p:sp>
    </p:spTree>
    <p:extLst>
      <p:ext uri="{BB962C8B-B14F-4D97-AF65-F5344CB8AC3E}">
        <p14:creationId xmlns:p14="http://schemas.microsoft.com/office/powerpoint/2010/main" val="2678101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6C477-067C-9874-F2C4-C153E8CA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0C52F-00E9-73F5-D597-6067A2C22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06B78-0ADB-5FBB-C43B-566CADED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C3FA4E9-5294-0328-8F97-DDC1386E7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2645490"/>
            <a:ext cx="3399553" cy="33037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746398-1E85-0926-179F-6EEC29167DF2}"/>
              </a:ext>
            </a:extLst>
          </p:cNvPr>
          <p:cNvSpPr txBox="1"/>
          <p:nvPr/>
        </p:nvSpPr>
        <p:spPr>
          <a:xfrm>
            <a:off x="9984432" y="476672"/>
            <a:ext cx="187220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split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67E940-16D3-A6FC-0D6E-51EBD91DBB99}"/>
              </a:ext>
            </a:extLst>
          </p:cNvPr>
          <p:cNvSpPr txBox="1"/>
          <p:nvPr/>
        </p:nvSpPr>
        <p:spPr>
          <a:xfrm>
            <a:off x="9984432" y="1214386"/>
            <a:ext cx="1872208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apply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C191C7-F84D-BC99-8B6A-78157546F71D}"/>
              </a:ext>
            </a:extLst>
          </p:cNvPr>
          <p:cNvSpPr txBox="1"/>
          <p:nvPr/>
        </p:nvSpPr>
        <p:spPr>
          <a:xfrm>
            <a:off x="9987372" y="2017506"/>
            <a:ext cx="18722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combine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9A048F-1E28-B293-1899-011E813CD4C3}"/>
              </a:ext>
            </a:extLst>
          </p:cNvPr>
          <p:cNvSpPr txBox="1"/>
          <p:nvPr/>
        </p:nvSpPr>
        <p:spPr>
          <a:xfrm>
            <a:off x="515380" y="325916"/>
            <a:ext cx="111612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noProof="1">
                <a:latin typeface="Consolas" panose="020B0609020204030204" pitchFamily="49" charset="0"/>
                <a:cs typeface="Consolas" panose="020B0609020204030204" pitchFamily="49" charset="0"/>
              </a:rPr>
              <a:t>data.pivot_table(</a:t>
            </a:r>
            <a:br>
              <a:rPr lang="en-US" sz="2800" noProof="1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noProof="1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index='condition_id', columns='response'</a:t>
            </a:r>
            <a:r>
              <a:rPr lang="en-US" sz="2800" noProof="1">
                <a:latin typeface="Consolas" panose="020B0609020204030204" pitchFamily="49" charset="0"/>
                <a:cs typeface="Consolas" panose="020B0609020204030204" pitchFamily="49" charset="0"/>
              </a:rPr>
              <a:t>, 	</a:t>
            </a:r>
            <a:r>
              <a:rPr lang="en-US" sz="2800" noProof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values='response_time', aggfunc='mean',</a:t>
            </a:r>
          </a:p>
          <a:p>
            <a:r>
              <a:rPr lang="en-US" sz="2800" noProof="1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800" noProof="1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82C0A9-A6E3-C014-7C76-79C3F66B5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950" y="3065485"/>
            <a:ext cx="2374900" cy="24638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8D24DFD9-74EF-596F-2750-89A68BE73746}"/>
              </a:ext>
            </a:extLst>
          </p:cNvPr>
          <p:cNvSpPr/>
          <p:nvPr/>
        </p:nvSpPr>
        <p:spPr>
          <a:xfrm>
            <a:off x="5818483" y="3867095"/>
            <a:ext cx="504056" cy="86058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32347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8DFBD88-A407-BCCE-86D5-035B157D4265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441-6525-41C6-BE74-BF0FD43E7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Submit a PR for Issue #? on GitHub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84DEF-DCEF-7DAB-2DDF-ACBFCD468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5D9D-450C-CD41-DC4B-A75684895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1D35E-DD39-AE70-A8D5-44192757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65695B-C9BD-A37B-E7AA-E696393008D2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00A633-F8F2-E59B-7BE8-C5F21118A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320516-5013-5786-E680-1CD41D26764D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exercises/</a:t>
            </a:r>
            <a:b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tabular_split_apply_combine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0082FB03-B5BF-D4F7-5592-04D6D4382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1" y="365126"/>
            <a:ext cx="11487807" cy="95331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Hands-on</a:t>
            </a:r>
            <a:br>
              <a:rPr lang="en-US" b="1" dirty="0"/>
            </a:br>
            <a:endParaRPr lang="en-CH" sz="3600" dirty="0"/>
          </a:p>
        </p:txBody>
      </p:sp>
    </p:spTree>
    <p:extLst>
      <p:ext uri="{BB962C8B-B14F-4D97-AF65-F5344CB8AC3E}">
        <p14:creationId xmlns:p14="http://schemas.microsoft.com/office/powerpoint/2010/main" val="509854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8DFBD88-A407-BCCE-86D5-035B157D4265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441-6525-41C6-BE74-BF0FD43E7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Submit a PR for Issue #? on GitHub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84DEF-DCEF-7DAB-2DDF-ACBFCD468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5D9D-450C-CD41-DC4B-A75684895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1D35E-DD39-AE70-A8D5-44192757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65695B-C9BD-A37B-E7AA-E696393008D2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00A633-F8F2-E59B-7BE8-C5F21118A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320516-5013-5786-E680-1CD41D26764D}"/>
              </a:ext>
            </a:extLst>
          </p:cNvPr>
          <p:cNvSpPr txBox="1"/>
          <p:nvPr/>
        </p:nvSpPr>
        <p:spPr>
          <a:xfrm>
            <a:off x="8302028" y="542883"/>
            <a:ext cx="3482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exercises/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tubercolosis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0082FB03-B5BF-D4F7-5592-04D6D4382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1" y="365126"/>
            <a:ext cx="5893175" cy="95331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Hands-on</a:t>
            </a:r>
            <a:br>
              <a:rPr lang="en-US" b="1" dirty="0"/>
            </a:br>
            <a:endParaRPr lang="en-CH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B9BAF4-9A29-61A6-B1DF-B3A5BAA5D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496" y="2924944"/>
            <a:ext cx="8916370" cy="2880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EB0833-4BEE-BEBE-1B0A-CD7E9848ACC9}"/>
              </a:ext>
            </a:extLst>
          </p:cNvPr>
          <p:cNvSpPr txBox="1"/>
          <p:nvPr/>
        </p:nvSpPr>
        <p:spPr>
          <a:xfrm>
            <a:off x="4223792" y="2281253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Males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B7377-8FFF-CEE1-68D1-19FCFF93A6AA}"/>
              </a:ext>
            </a:extLst>
          </p:cNvPr>
          <p:cNvSpPr txBox="1"/>
          <p:nvPr/>
        </p:nvSpPr>
        <p:spPr>
          <a:xfrm>
            <a:off x="5026296" y="2281253"/>
            <a:ext cx="1516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15-24 years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BC2DFCE-B34D-5488-B5D8-D11BBFB2320E}"/>
              </a:ext>
            </a:extLst>
          </p:cNvPr>
          <p:cNvCxnSpPr>
            <a:stCxn id="10" idx="2"/>
          </p:cNvCxnSpPr>
          <p:nvPr/>
        </p:nvCxnSpPr>
        <p:spPr>
          <a:xfrm>
            <a:off x="4619836" y="2650585"/>
            <a:ext cx="252028" cy="346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2FCE878-596E-57F4-C9DC-AEE772818FA2}"/>
              </a:ext>
            </a:extLst>
          </p:cNvPr>
          <p:cNvCxnSpPr>
            <a:cxnSpLocks/>
          </p:cNvCxnSpPr>
          <p:nvPr/>
        </p:nvCxnSpPr>
        <p:spPr>
          <a:xfrm flipH="1">
            <a:off x="5159896" y="2567412"/>
            <a:ext cx="239376" cy="429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939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52A90-04B3-D71F-867D-D677C7388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is tabular data?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9F3BD-3101-017C-244D-12B41B37E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752A6-80D5-61C4-355E-5CD77DEBF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E0324-D3CF-CFDE-41A9-2FB96442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F3F90A0-AA2D-4FBC-CB65-66C6442C09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31461"/>
              </p:ext>
            </p:extLst>
          </p:nvPr>
        </p:nvGraphicFramePr>
        <p:xfrm>
          <a:off x="1831752" y="1725606"/>
          <a:ext cx="8528495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699">
                  <a:extLst>
                    <a:ext uri="{9D8B030D-6E8A-4147-A177-3AD203B41FA5}">
                      <a16:colId xmlns:a16="http://schemas.microsoft.com/office/drawing/2014/main" val="93215530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3446449462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59648679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2028385091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07972955"/>
                    </a:ext>
                  </a:extLst>
                </a:gridCol>
              </a:tblGrid>
              <a:tr h="124941">
                <a:tc>
                  <a:txBody>
                    <a:bodyPr/>
                    <a:lstStyle/>
                    <a:p>
                      <a:r>
                        <a:rPr lang="en-CH" dirty="0"/>
                        <a:t>Date (index)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Wind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Wind direction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Rain fall (mm)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Hours of sun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36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7.3.2024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3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dirty="0"/>
                        <a:t>8.3.2024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NW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42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9.3.2024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24775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0407D4C-8EB3-C2BE-4C51-48499F8D83AC}"/>
              </a:ext>
            </a:extLst>
          </p:cNvPr>
          <p:cNvSpPr txBox="1"/>
          <p:nvPr/>
        </p:nvSpPr>
        <p:spPr>
          <a:xfrm>
            <a:off x="8493789" y="380951"/>
            <a:ext cx="2976822" cy="92333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CH" dirty="0"/>
              <a:t>What is it? columns have different types, rows can have a meaningful index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FCA5CA5-1C06-B805-69B6-E4806D23A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850438"/>
              </p:ext>
            </p:extLst>
          </p:nvPr>
        </p:nvGraphicFramePr>
        <p:xfrm>
          <a:off x="1831751" y="3861048"/>
          <a:ext cx="8528495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699">
                  <a:extLst>
                    <a:ext uri="{9D8B030D-6E8A-4147-A177-3AD203B41FA5}">
                      <a16:colId xmlns:a16="http://schemas.microsoft.com/office/drawing/2014/main" val="93215530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3446449462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59648679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2028385091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07972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Subject ID (index)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Condition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Presentation nr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Response time (ms)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Response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36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3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dirty="0"/>
                        <a:t>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42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PB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665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247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3702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Tidy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574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4B646-8652-81E7-F0FA-A1DCDDDA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Same data, different organizations</a:t>
            </a:r>
            <a:br>
              <a:rPr lang="en-CH" dirty="0"/>
            </a:br>
            <a:r>
              <a:rPr lang="en-CH" dirty="0"/>
              <a:t>Which one is best for data analysis?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FADA9-26E5-6C2B-1D8D-AC08D6DAA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A424C-917B-F462-A6B9-7498F562D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F1FE1-936B-86BB-8AC9-07915C981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2AF9A-DDC5-2580-85C9-5A5408954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449" y="3140968"/>
            <a:ext cx="4368800" cy="1511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89FB98-0730-C326-77E0-D426C1B72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2119385"/>
            <a:ext cx="5384800" cy="1257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9745A8-CC05-85FB-6D97-1EC35D7FB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3284" y="3724218"/>
            <a:ext cx="2921000" cy="2273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027B8D-21DA-2A05-76E5-8821AD52DC18}"/>
              </a:ext>
            </a:extLst>
          </p:cNvPr>
          <p:cNvSpPr txBox="1"/>
          <p:nvPr/>
        </p:nvSpPr>
        <p:spPr>
          <a:xfrm>
            <a:off x="2927648" y="1380038"/>
            <a:ext cx="316835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imagine adding a new measurements, e.g. accuracy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72B0A8-5C1B-FEB5-8817-6CDF5E1FA0A2}"/>
              </a:ext>
            </a:extLst>
          </p:cNvPr>
          <p:cNvSpPr txBox="1"/>
          <p:nvPr/>
        </p:nvSpPr>
        <p:spPr>
          <a:xfrm>
            <a:off x="6569224" y="1043953"/>
            <a:ext cx="3168352" cy="147732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The value of the treatment variable is in the column/row name. Imagine wanting to compute the mean over treatment type</a:t>
            </a:r>
          </a:p>
        </p:txBody>
      </p:sp>
    </p:spTree>
    <p:extLst>
      <p:ext uri="{BB962C8B-B14F-4D97-AF65-F5344CB8AC3E}">
        <p14:creationId xmlns:p14="http://schemas.microsoft.com/office/powerpoint/2010/main" val="36375623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4B646-8652-81E7-F0FA-A1DCDDDA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Same data, different organizations</a:t>
            </a:r>
            <a:br>
              <a:rPr lang="en-CH" dirty="0"/>
            </a:br>
            <a:r>
              <a:rPr lang="en-CH" dirty="0"/>
              <a:t>Which one is best for data analysis?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FADA9-26E5-6C2B-1D8D-AC08D6DAA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A424C-917B-F462-A6B9-7498F562D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F1FE1-936B-86BB-8AC9-07915C981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2AF9A-DDC5-2580-85C9-5A5408954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882947"/>
            <a:ext cx="4368800" cy="1511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89FB98-0730-C326-77E0-D426C1B72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56" y="4260056"/>
            <a:ext cx="5384800" cy="1257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9745A8-CC05-85FB-6D97-1EC35D7FB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168" y="2521281"/>
            <a:ext cx="2921000" cy="2273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BB0E92-7132-7DCF-AF5A-48E18A9AA4E6}"/>
              </a:ext>
            </a:extLst>
          </p:cNvPr>
          <p:cNvSpPr txBox="1"/>
          <p:nvPr/>
        </p:nvSpPr>
        <p:spPr>
          <a:xfrm>
            <a:off x="3048000" y="1772816"/>
            <a:ext cx="5712296" cy="2308324"/>
          </a:xfrm>
          <a:custGeom>
            <a:avLst/>
            <a:gdLst>
              <a:gd name="connsiteX0" fmla="*/ 0 w 5712296"/>
              <a:gd name="connsiteY0" fmla="*/ 0 h 2308324"/>
              <a:gd name="connsiteX1" fmla="*/ 691823 w 5712296"/>
              <a:gd name="connsiteY1" fmla="*/ 0 h 2308324"/>
              <a:gd name="connsiteX2" fmla="*/ 1155153 w 5712296"/>
              <a:gd name="connsiteY2" fmla="*/ 0 h 2308324"/>
              <a:gd name="connsiteX3" fmla="*/ 1732730 w 5712296"/>
              <a:gd name="connsiteY3" fmla="*/ 0 h 2308324"/>
              <a:gd name="connsiteX4" fmla="*/ 2481675 w 5712296"/>
              <a:gd name="connsiteY4" fmla="*/ 0 h 2308324"/>
              <a:gd name="connsiteX5" fmla="*/ 3116375 w 5712296"/>
              <a:gd name="connsiteY5" fmla="*/ 0 h 2308324"/>
              <a:gd name="connsiteX6" fmla="*/ 3808197 w 5712296"/>
              <a:gd name="connsiteY6" fmla="*/ 0 h 2308324"/>
              <a:gd name="connsiteX7" fmla="*/ 4385774 w 5712296"/>
              <a:gd name="connsiteY7" fmla="*/ 0 h 2308324"/>
              <a:gd name="connsiteX8" fmla="*/ 5020473 w 5712296"/>
              <a:gd name="connsiteY8" fmla="*/ 0 h 2308324"/>
              <a:gd name="connsiteX9" fmla="*/ 5712296 w 5712296"/>
              <a:gd name="connsiteY9" fmla="*/ 0 h 2308324"/>
              <a:gd name="connsiteX10" fmla="*/ 5712296 w 5712296"/>
              <a:gd name="connsiteY10" fmla="*/ 530915 h 2308324"/>
              <a:gd name="connsiteX11" fmla="*/ 5712296 w 5712296"/>
              <a:gd name="connsiteY11" fmla="*/ 1038746 h 2308324"/>
              <a:gd name="connsiteX12" fmla="*/ 5712296 w 5712296"/>
              <a:gd name="connsiteY12" fmla="*/ 1569660 h 2308324"/>
              <a:gd name="connsiteX13" fmla="*/ 5712296 w 5712296"/>
              <a:gd name="connsiteY13" fmla="*/ 2308324 h 2308324"/>
              <a:gd name="connsiteX14" fmla="*/ 5077596 w 5712296"/>
              <a:gd name="connsiteY14" fmla="*/ 2308324 h 2308324"/>
              <a:gd name="connsiteX15" fmla="*/ 4442897 w 5712296"/>
              <a:gd name="connsiteY15" fmla="*/ 2308324 h 2308324"/>
              <a:gd name="connsiteX16" fmla="*/ 3922443 w 5712296"/>
              <a:gd name="connsiteY16" fmla="*/ 2308324 h 2308324"/>
              <a:gd name="connsiteX17" fmla="*/ 3287744 w 5712296"/>
              <a:gd name="connsiteY17" fmla="*/ 2308324 h 2308324"/>
              <a:gd name="connsiteX18" fmla="*/ 2653044 w 5712296"/>
              <a:gd name="connsiteY18" fmla="*/ 2308324 h 2308324"/>
              <a:gd name="connsiteX19" fmla="*/ 2018345 w 5712296"/>
              <a:gd name="connsiteY19" fmla="*/ 2308324 h 2308324"/>
              <a:gd name="connsiteX20" fmla="*/ 1383645 w 5712296"/>
              <a:gd name="connsiteY20" fmla="*/ 2308324 h 2308324"/>
              <a:gd name="connsiteX21" fmla="*/ 806068 w 5712296"/>
              <a:gd name="connsiteY21" fmla="*/ 2308324 h 2308324"/>
              <a:gd name="connsiteX22" fmla="*/ 0 w 5712296"/>
              <a:gd name="connsiteY22" fmla="*/ 2308324 h 2308324"/>
              <a:gd name="connsiteX23" fmla="*/ 0 w 5712296"/>
              <a:gd name="connsiteY23" fmla="*/ 1731243 h 2308324"/>
              <a:gd name="connsiteX24" fmla="*/ 0 w 5712296"/>
              <a:gd name="connsiteY24" fmla="*/ 1131079 h 2308324"/>
              <a:gd name="connsiteX25" fmla="*/ 0 w 5712296"/>
              <a:gd name="connsiteY25" fmla="*/ 530915 h 2308324"/>
              <a:gd name="connsiteX26" fmla="*/ 0 w 5712296"/>
              <a:gd name="connsiteY26" fmla="*/ 0 h 230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712296" h="2308324" fill="none" extrusionOk="0">
                <a:moveTo>
                  <a:pt x="0" y="0"/>
                </a:moveTo>
                <a:cubicBezTo>
                  <a:pt x="170481" y="12395"/>
                  <a:pt x="474495" y="4923"/>
                  <a:pt x="691823" y="0"/>
                </a:cubicBezTo>
                <a:cubicBezTo>
                  <a:pt x="909151" y="-4923"/>
                  <a:pt x="1025161" y="11703"/>
                  <a:pt x="1155153" y="0"/>
                </a:cubicBezTo>
                <a:cubicBezTo>
                  <a:pt x="1285145" y="-11703"/>
                  <a:pt x="1576417" y="299"/>
                  <a:pt x="1732730" y="0"/>
                </a:cubicBezTo>
                <a:cubicBezTo>
                  <a:pt x="1889043" y="-299"/>
                  <a:pt x="2130093" y="16857"/>
                  <a:pt x="2481675" y="0"/>
                </a:cubicBezTo>
                <a:cubicBezTo>
                  <a:pt x="2833257" y="-16857"/>
                  <a:pt x="2873551" y="17793"/>
                  <a:pt x="3116375" y="0"/>
                </a:cubicBezTo>
                <a:cubicBezTo>
                  <a:pt x="3359199" y="-17793"/>
                  <a:pt x="3543615" y="15531"/>
                  <a:pt x="3808197" y="0"/>
                </a:cubicBezTo>
                <a:cubicBezTo>
                  <a:pt x="4072779" y="-15531"/>
                  <a:pt x="4244086" y="-26212"/>
                  <a:pt x="4385774" y="0"/>
                </a:cubicBezTo>
                <a:cubicBezTo>
                  <a:pt x="4527462" y="26212"/>
                  <a:pt x="4804411" y="-17362"/>
                  <a:pt x="5020473" y="0"/>
                </a:cubicBezTo>
                <a:cubicBezTo>
                  <a:pt x="5236535" y="17362"/>
                  <a:pt x="5483850" y="13915"/>
                  <a:pt x="5712296" y="0"/>
                </a:cubicBezTo>
                <a:cubicBezTo>
                  <a:pt x="5698337" y="227921"/>
                  <a:pt x="5726828" y="309662"/>
                  <a:pt x="5712296" y="530915"/>
                </a:cubicBezTo>
                <a:cubicBezTo>
                  <a:pt x="5697764" y="752169"/>
                  <a:pt x="5697572" y="832379"/>
                  <a:pt x="5712296" y="1038746"/>
                </a:cubicBezTo>
                <a:cubicBezTo>
                  <a:pt x="5727020" y="1245113"/>
                  <a:pt x="5718057" y="1350161"/>
                  <a:pt x="5712296" y="1569660"/>
                </a:cubicBezTo>
                <a:cubicBezTo>
                  <a:pt x="5706535" y="1789159"/>
                  <a:pt x="5715761" y="2034313"/>
                  <a:pt x="5712296" y="2308324"/>
                </a:cubicBezTo>
                <a:cubicBezTo>
                  <a:pt x="5427327" y="2287513"/>
                  <a:pt x="5344141" y="2327301"/>
                  <a:pt x="5077596" y="2308324"/>
                </a:cubicBezTo>
                <a:cubicBezTo>
                  <a:pt x="4811051" y="2289347"/>
                  <a:pt x="4588159" y="2292673"/>
                  <a:pt x="4442897" y="2308324"/>
                </a:cubicBezTo>
                <a:cubicBezTo>
                  <a:pt x="4297635" y="2323975"/>
                  <a:pt x="4142033" y="2304319"/>
                  <a:pt x="3922443" y="2308324"/>
                </a:cubicBezTo>
                <a:cubicBezTo>
                  <a:pt x="3702853" y="2312329"/>
                  <a:pt x="3448460" y="2301342"/>
                  <a:pt x="3287744" y="2308324"/>
                </a:cubicBezTo>
                <a:cubicBezTo>
                  <a:pt x="3127028" y="2315306"/>
                  <a:pt x="2908419" y="2286204"/>
                  <a:pt x="2653044" y="2308324"/>
                </a:cubicBezTo>
                <a:cubicBezTo>
                  <a:pt x="2397669" y="2330444"/>
                  <a:pt x="2181981" y="2338620"/>
                  <a:pt x="2018345" y="2308324"/>
                </a:cubicBezTo>
                <a:cubicBezTo>
                  <a:pt x="1854709" y="2278028"/>
                  <a:pt x="1523819" y="2337051"/>
                  <a:pt x="1383645" y="2308324"/>
                </a:cubicBezTo>
                <a:cubicBezTo>
                  <a:pt x="1243471" y="2279597"/>
                  <a:pt x="1031240" y="2304491"/>
                  <a:pt x="806068" y="2308324"/>
                </a:cubicBezTo>
                <a:cubicBezTo>
                  <a:pt x="580896" y="2312157"/>
                  <a:pt x="347967" y="2325492"/>
                  <a:pt x="0" y="2308324"/>
                </a:cubicBezTo>
                <a:cubicBezTo>
                  <a:pt x="9212" y="2185053"/>
                  <a:pt x="-17414" y="1970670"/>
                  <a:pt x="0" y="1731243"/>
                </a:cubicBezTo>
                <a:cubicBezTo>
                  <a:pt x="17414" y="1491816"/>
                  <a:pt x="-10325" y="1313911"/>
                  <a:pt x="0" y="1131079"/>
                </a:cubicBezTo>
                <a:cubicBezTo>
                  <a:pt x="10325" y="948247"/>
                  <a:pt x="-25330" y="680352"/>
                  <a:pt x="0" y="530915"/>
                </a:cubicBezTo>
                <a:cubicBezTo>
                  <a:pt x="25330" y="381478"/>
                  <a:pt x="12113" y="149989"/>
                  <a:pt x="0" y="0"/>
                </a:cubicBezTo>
                <a:close/>
              </a:path>
              <a:path w="5712296" h="2308324" stroke="0" extrusionOk="0">
                <a:moveTo>
                  <a:pt x="0" y="0"/>
                </a:moveTo>
                <a:cubicBezTo>
                  <a:pt x="117366" y="12157"/>
                  <a:pt x="427981" y="-1654"/>
                  <a:pt x="577577" y="0"/>
                </a:cubicBezTo>
                <a:cubicBezTo>
                  <a:pt x="727173" y="1654"/>
                  <a:pt x="919785" y="-10211"/>
                  <a:pt x="1040907" y="0"/>
                </a:cubicBezTo>
                <a:cubicBezTo>
                  <a:pt x="1162029" y="10211"/>
                  <a:pt x="1577922" y="25650"/>
                  <a:pt x="1789853" y="0"/>
                </a:cubicBezTo>
                <a:cubicBezTo>
                  <a:pt x="2001784" y="-25650"/>
                  <a:pt x="2188209" y="-24222"/>
                  <a:pt x="2367429" y="0"/>
                </a:cubicBezTo>
                <a:cubicBezTo>
                  <a:pt x="2546649" y="24222"/>
                  <a:pt x="2756192" y="-23950"/>
                  <a:pt x="2945006" y="0"/>
                </a:cubicBezTo>
                <a:cubicBezTo>
                  <a:pt x="3133820" y="23950"/>
                  <a:pt x="3433459" y="-33367"/>
                  <a:pt x="3693951" y="0"/>
                </a:cubicBezTo>
                <a:cubicBezTo>
                  <a:pt x="3954443" y="33367"/>
                  <a:pt x="4032117" y="-813"/>
                  <a:pt x="4214405" y="0"/>
                </a:cubicBezTo>
                <a:cubicBezTo>
                  <a:pt x="4396693" y="813"/>
                  <a:pt x="4790380" y="18167"/>
                  <a:pt x="4963351" y="0"/>
                </a:cubicBezTo>
                <a:cubicBezTo>
                  <a:pt x="5136322" y="-18167"/>
                  <a:pt x="5355621" y="-34473"/>
                  <a:pt x="5712296" y="0"/>
                </a:cubicBezTo>
                <a:cubicBezTo>
                  <a:pt x="5703245" y="275623"/>
                  <a:pt x="5730046" y="433797"/>
                  <a:pt x="5712296" y="577081"/>
                </a:cubicBezTo>
                <a:cubicBezTo>
                  <a:pt x="5694546" y="720365"/>
                  <a:pt x="5706106" y="925832"/>
                  <a:pt x="5712296" y="1154162"/>
                </a:cubicBezTo>
                <a:cubicBezTo>
                  <a:pt x="5718486" y="1382492"/>
                  <a:pt x="5707131" y="1562931"/>
                  <a:pt x="5712296" y="1754326"/>
                </a:cubicBezTo>
                <a:cubicBezTo>
                  <a:pt x="5717461" y="1945721"/>
                  <a:pt x="5715860" y="2077979"/>
                  <a:pt x="5712296" y="2308324"/>
                </a:cubicBezTo>
                <a:cubicBezTo>
                  <a:pt x="5577581" y="2308670"/>
                  <a:pt x="5224458" y="2290918"/>
                  <a:pt x="5077596" y="2308324"/>
                </a:cubicBezTo>
                <a:cubicBezTo>
                  <a:pt x="4930734" y="2325730"/>
                  <a:pt x="4790654" y="2322770"/>
                  <a:pt x="4557143" y="2308324"/>
                </a:cubicBezTo>
                <a:cubicBezTo>
                  <a:pt x="4323632" y="2293878"/>
                  <a:pt x="4066460" y="2312216"/>
                  <a:pt x="3922443" y="2308324"/>
                </a:cubicBezTo>
                <a:cubicBezTo>
                  <a:pt x="3778426" y="2304432"/>
                  <a:pt x="3352455" y="2286696"/>
                  <a:pt x="3173498" y="2308324"/>
                </a:cubicBezTo>
                <a:cubicBezTo>
                  <a:pt x="2994541" y="2329952"/>
                  <a:pt x="2709991" y="2308489"/>
                  <a:pt x="2538798" y="2308324"/>
                </a:cubicBezTo>
                <a:cubicBezTo>
                  <a:pt x="2367605" y="2308159"/>
                  <a:pt x="2190477" y="2285762"/>
                  <a:pt x="2075468" y="2308324"/>
                </a:cubicBezTo>
                <a:cubicBezTo>
                  <a:pt x="1960459" y="2330887"/>
                  <a:pt x="1781938" y="2316511"/>
                  <a:pt x="1555014" y="2308324"/>
                </a:cubicBezTo>
                <a:cubicBezTo>
                  <a:pt x="1328090" y="2300137"/>
                  <a:pt x="978738" y="2284534"/>
                  <a:pt x="806068" y="2308324"/>
                </a:cubicBezTo>
                <a:cubicBezTo>
                  <a:pt x="633398" y="2332114"/>
                  <a:pt x="358206" y="2331133"/>
                  <a:pt x="0" y="2308324"/>
                </a:cubicBezTo>
                <a:cubicBezTo>
                  <a:pt x="-23618" y="2154219"/>
                  <a:pt x="18177" y="1906591"/>
                  <a:pt x="0" y="1777409"/>
                </a:cubicBezTo>
                <a:cubicBezTo>
                  <a:pt x="-18177" y="1648228"/>
                  <a:pt x="-9736" y="1356449"/>
                  <a:pt x="0" y="1223412"/>
                </a:cubicBezTo>
                <a:cubicBezTo>
                  <a:pt x="9736" y="1090375"/>
                  <a:pt x="16833" y="862591"/>
                  <a:pt x="0" y="715580"/>
                </a:cubicBezTo>
                <a:cubicBezTo>
                  <a:pt x="-16833" y="568569"/>
                  <a:pt x="13966" y="290526"/>
                  <a:pt x="0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en-CH" sz="3600" dirty="0"/>
              <a:t>What do we want?</a:t>
            </a:r>
          </a:p>
          <a:p>
            <a:r>
              <a:rPr lang="en-CH" sz="3600" b="1" dirty="0"/>
              <a:t>We want data to be in a natural format, such that data analysis is easy</a:t>
            </a:r>
          </a:p>
        </p:txBody>
      </p:sp>
    </p:spTree>
    <p:extLst>
      <p:ext uri="{BB962C8B-B14F-4D97-AF65-F5344CB8AC3E}">
        <p14:creationId xmlns:p14="http://schemas.microsoft.com/office/powerpoint/2010/main" val="13662022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F6D34-02D6-0F2F-47D1-424C44B52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Tidy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86B7E-2AD2-48D0-3AB1-A4361ECF9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93F31-D954-DF2E-6F33-F874DB393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221E1-822E-396B-E013-10EE395C2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33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C35CF20-CC32-7414-4A57-85F562F3D6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793423"/>
              </p:ext>
            </p:extLst>
          </p:nvPr>
        </p:nvGraphicFramePr>
        <p:xfrm>
          <a:off x="2905083" y="2987905"/>
          <a:ext cx="612068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9321553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344644946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659648679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28385091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607972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Subject ID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Condition 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Trial nr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Response time (ms)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Response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36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VM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3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dirty="0"/>
                        <a:t>VM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RIGHT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42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PB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665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24775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BF1288F-821A-ACF3-8A17-56CE80156B6E}"/>
              </a:ext>
            </a:extLst>
          </p:cNvPr>
          <p:cNvSpPr txBox="1"/>
          <p:nvPr/>
        </p:nvSpPr>
        <p:spPr>
          <a:xfrm>
            <a:off x="2763908" y="2329716"/>
            <a:ext cx="6403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b="1" dirty="0">
                <a:solidFill>
                  <a:schemeClr val="accent6"/>
                </a:solidFill>
              </a:rPr>
              <a:t>Variables (or features, attributes)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7249CF-8F7B-4C67-6E21-B7451485250E}"/>
              </a:ext>
            </a:extLst>
          </p:cNvPr>
          <p:cNvSpPr txBox="1"/>
          <p:nvPr/>
        </p:nvSpPr>
        <p:spPr>
          <a:xfrm rot="16200000">
            <a:off x="712954" y="3464221"/>
            <a:ext cx="23752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b="1" dirty="0">
                <a:solidFill>
                  <a:schemeClr val="accent5"/>
                </a:solidFill>
              </a:rPr>
              <a:t>Observations (or samples)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FF2F5A-7D92-CD6D-FCAB-F802D7514DCE}"/>
              </a:ext>
            </a:extLst>
          </p:cNvPr>
          <p:cNvSpPr txBox="1"/>
          <p:nvPr/>
        </p:nvSpPr>
        <p:spPr>
          <a:xfrm>
            <a:off x="4223792" y="311285"/>
            <a:ext cx="6552728" cy="1569660"/>
          </a:xfrm>
          <a:custGeom>
            <a:avLst/>
            <a:gdLst>
              <a:gd name="connsiteX0" fmla="*/ 0 w 6552728"/>
              <a:gd name="connsiteY0" fmla="*/ 0 h 1569660"/>
              <a:gd name="connsiteX1" fmla="*/ 524218 w 6552728"/>
              <a:gd name="connsiteY1" fmla="*/ 0 h 1569660"/>
              <a:gd name="connsiteX2" fmla="*/ 1048436 w 6552728"/>
              <a:gd name="connsiteY2" fmla="*/ 0 h 1569660"/>
              <a:gd name="connsiteX3" fmla="*/ 1507127 w 6552728"/>
              <a:gd name="connsiteY3" fmla="*/ 0 h 1569660"/>
              <a:gd name="connsiteX4" fmla="*/ 2293455 w 6552728"/>
              <a:gd name="connsiteY4" fmla="*/ 0 h 1569660"/>
              <a:gd name="connsiteX5" fmla="*/ 2752146 w 6552728"/>
              <a:gd name="connsiteY5" fmla="*/ 0 h 1569660"/>
              <a:gd name="connsiteX6" fmla="*/ 3472946 w 6552728"/>
              <a:gd name="connsiteY6" fmla="*/ 0 h 1569660"/>
              <a:gd name="connsiteX7" fmla="*/ 3931637 w 6552728"/>
              <a:gd name="connsiteY7" fmla="*/ 0 h 1569660"/>
              <a:gd name="connsiteX8" fmla="*/ 4652437 w 6552728"/>
              <a:gd name="connsiteY8" fmla="*/ 0 h 1569660"/>
              <a:gd name="connsiteX9" fmla="*/ 5307710 w 6552728"/>
              <a:gd name="connsiteY9" fmla="*/ 0 h 1569660"/>
              <a:gd name="connsiteX10" fmla="*/ 5831928 w 6552728"/>
              <a:gd name="connsiteY10" fmla="*/ 0 h 1569660"/>
              <a:gd name="connsiteX11" fmla="*/ 6552728 w 6552728"/>
              <a:gd name="connsiteY11" fmla="*/ 0 h 1569660"/>
              <a:gd name="connsiteX12" fmla="*/ 6552728 w 6552728"/>
              <a:gd name="connsiteY12" fmla="*/ 554613 h 1569660"/>
              <a:gd name="connsiteX13" fmla="*/ 6552728 w 6552728"/>
              <a:gd name="connsiteY13" fmla="*/ 1030743 h 1569660"/>
              <a:gd name="connsiteX14" fmla="*/ 6552728 w 6552728"/>
              <a:gd name="connsiteY14" fmla="*/ 1569660 h 1569660"/>
              <a:gd name="connsiteX15" fmla="*/ 6028510 w 6552728"/>
              <a:gd name="connsiteY15" fmla="*/ 1569660 h 1569660"/>
              <a:gd name="connsiteX16" fmla="*/ 5569819 w 6552728"/>
              <a:gd name="connsiteY16" fmla="*/ 1569660 h 1569660"/>
              <a:gd name="connsiteX17" fmla="*/ 4849019 w 6552728"/>
              <a:gd name="connsiteY17" fmla="*/ 1569660 h 1569660"/>
              <a:gd name="connsiteX18" fmla="*/ 4259273 w 6552728"/>
              <a:gd name="connsiteY18" fmla="*/ 1569660 h 1569660"/>
              <a:gd name="connsiteX19" fmla="*/ 3538473 w 6552728"/>
              <a:gd name="connsiteY19" fmla="*/ 1569660 h 1569660"/>
              <a:gd name="connsiteX20" fmla="*/ 3014255 w 6552728"/>
              <a:gd name="connsiteY20" fmla="*/ 1569660 h 1569660"/>
              <a:gd name="connsiteX21" fmla="*/ 2555564 w 6552728"/>
              <a:gd name="connsiteY21" fmla="*/ 1569660 h 1569660"/>
              <a:gd name="connsiteX22" fmla="*/ 1834764 w 6552728"/>
              <a:gd name="connsiteY22" fmla="*/ 1569660 h 1569660"/>
              <a:gd name="connsiteX23" fmla="*/ 1179491 w 6552728"/>
              <a:gd name="connsiteY23" fmla="*/ 1569660 h 1569660"/>
              <a:gd name="connsiteX24" fmla="*/ 0 w 6552728"/>
              <a:gd name="connsiteY24" fmla="*/ 1569660 h 1569660"/>
              <a:gd name="connsiteX25" fmla="*/ 0 w 6552728"/>
              <a:gd name="connsiteY25" fmla="*/ 1046440 h 1569660"/>
              <a:gd name="connsiteX26" fmla="*/ 0 w 6552728"/>
              <a:gd name="connsiteY26" fmla="*/ 523220 h 1569660"/>
              <a:gd name="connsiteX27" fmla="*/ 0 w 6552728"/>
              <a:gd name="connsiteY27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552728" h="1569660" fill="none" extrusionOk="0">
                <a:moveTo>
                  <a:pt x="0" y="0"/>
                </a:moveTo>
                <a:cubicBezTo>
                  <a:pt x="166419" y="-423"/>
                  <a:pt x="359212" y="-15014"/>
                  <a:pt x="524218" y="0"/>
                </a:cubicBezTo>
                <a:cubicBezTo>
                  <a:pt x="689224" y="15014"/>
                  <a:pt x="788676" y="-4207"/>
                  <a:pt x="1048436" y="0"/>
                </a:cubicBezTo>
                <a:cubicBezTo>
                  <a:pt x="1308196" y="4207"/>
                  <a:pt x="1291664" y="14801"/>
                  <a:pt x="1507127" y="0"/>
                </a:cubicBezTo>
                <a:cubicBezTo>
                  <a:pt x="1722590" y="-14801"/>
                  <a:pt x="1966041" y="7224"/>
                  <a:pt x="2293455" y="0"/>
                </a:cubicBezTo>
                <a:cubicBezTo>
                  <a:pt x="2620869" y="-7224"/>
                  <a:pt x="2527916" y="10517"/>
                  <a:pt x="2752146" y="0"/>
                </a:cubicBezTo>
                <a:cubicBezTo>
                  <a:pt x="2976376" y="-10517"/>
                  <a:pt x="3162926" y="28823"/>
                  <a:pt x="3472946" y="0"/>
                </a:cubicBezTo>
                <a:cubicBezTo>
                  <a:pt x="3782966" y="-28823"/>
                  <a:pt x="3740348" y="15487"/>
                  <a:pt x="3931637" y="0"/>
                </a:cubicBezTo>
                <a:cubicBezTo>
                  <a:pt x="4122926" y="-15487"/>
                  <a:pt x="4292237" y="-19151"/>
                  <a:pt x="4652437" y="0"/>
                </a:cubicBezTo>
                <a:cubicBezTo>
                  <a:pt x="5012637" y="19151"/>
                  <a:pt x="5176641" y="-9385"/>
                  <a:pt x="5307710" y="0"/>
                </a:cubicBezTo>
                <a:cubicBezTo>
                  <a:pt x="5438779" y="9385"/>
                  <a:pt x="5635367" y="24036"/>
                  <a:pt x="5831928" y="0"/>
                </a:cubicBezTo>
                <a:cubicBezTo>
                  <a:pt x="6028489" y="-24036"/>
                  <a:pt x="6315045" y="-1572"/>
                  <a:pt x="6552728" y="0"/>
                </a:cubicBezTo>
                <a:cubicBezTo>
                  <a:pt x="6578896" y="167135"/>
                  <a:pt x="6545030" y="433517"/>
                  <a:pt x="6552728" y="554613"/>
                </a:cubicBezTo>
                <a:cubicBezTo>
                  <a:pt x="6560426" y="675709"/>
                  <a:pt x="6558548" y="796698"/>
                  <a:pt x="6552728" y="1030743"/>
                </a:cubicBezTo>
                <a:cubicBezTo>
                  <a:pt x="6546909" y="1264788"/>
                  <a:pt x="6548253" y="1346613"/>
                  <a:pt x="6552728" y="1569660"/>
                </a:cubicBezTo>
                <a:cubicBezTo>
                  <a:pt x="6306048" y="1578089"/>
                  <a:pt x="6257480" y="1588739"/>
                  <a:pt x="6028510" y="1569660"/>
                </a:cubicBezTo>
                <a:cubicBezTo>
                  <a:pt x="5799540" y="1550581"/>
                  <a:pt x="5750000" y="1549130"/>
                  <a:pt x="5569819" y="1569660"/>
                </a:cubicBezTo>
                <a:cubicBezTo>
                  <a:pt x="5389638" y="1590190"/>
                  <a:pt x="5109329" y="1543701"/>
                  <a:pt x="4849019" y="1569660"/>
                </a:cubicBezTo>
                <a:cubicBezTo>
                  <a:pt x="4588709" y="1595619"/>
                  <a:pt x="4435227" y="1569163"/>
                  <a:pt x="4259273" y="1569660"/>
                </a:cubicBezTo>
                <a:cubicBezTo>
                  <a:pt x="4083319" y="1570157"/>
                  <a:pt x="3776601" y="1572099"/>
                  <a:pt x="3538473" y="1569660"/>
                </a:cubicBezTo>
                <a:cubicBezTo>
                  <a:pt x="3300345" y="1567221"/>
                  <a:pt x="3220535" y="1563996"/>
                  <a:pt x="3014255" y="1569660"/>
                </a:cubicBezTo>
                <a:cubicBezTo>
                  <a:pt x="2807975" y="1575324"/>
                  <a:pt x="2680474" y="1586876"/>
                  <a:pt x="2555564" y="1569660"/>
                </a:cubicBezTo>
                <a:cubicBezTo>
                  <a:pt x="2430654" y="1552444"/>
                  <a:pt x="1981924" y="1555011"/>
                  <a:pt x="1834764" y="1569660"/>
                </a:cubicBezTo>
                <a:cubicBezTo>
                  <a:pt x="1687604" y="1584309"/>
                  <a:pt x="1504110" y="1589358"/>
                  <a:pt x="1179491" y="1569660"/>
                </a:cubicBezTo>
                <a:cubicBezTo>
                  <a:pt x="854872" y="1549962"/>
                  <a:pt x="497714" y="1555029"/>
                  <a:pt x="0" y="1569660"/>
                </a:cubicBezTo>
                <a:cubicBezTo>
                  <a:pt x="-16176" y="1418876"/>
                  <a:pt x="23450" y="1211321"/>
                  <a:pt x="0" y="1046440"/>
                </a:cubicBezTo>
                <a:cubicBezTo>
                  <a:pt x="-23450" y="881559"/>
                  <a:pt x="-10584" y="681472"/>
                  <a:pt x="0" y="523220"/>
                </a:cubicBezTo>
                <a:cubicBezTo>
                  <a:pt x="10584" y="364968"/>
                  <a:pt x="8015" y="138700"/>
                  <a:pt x="0" y="0"/>
                </a:cubicBezTo>
                <a:close/>
              </a:path>
              <a:path w="6552728" h="1569660" stroke="0" extrusionOk="0">
                <a:moveTo>
                  <a:pt x="0" y="0"/>
                </a:moveTo>
                <a:cubicBezTo>
                  <a:pt x="237273" y="21323"/>
                  <a:pt x="373062" y="16468"/>
                  <a:pt x="655273" y="0"/>
                </a:cubicBezTo>
                <a:cubicBezTo>
                  <a:pt x="937484" y="-16468"/>
                  <a:pt x="1225304" y="39289"/>
                  <a:pt x="1441600" y="0"/>
                </a:cubicBezTo>
                <a:cubicBezTo>
                  <a:pt x="1657896" y="-39289"/>
                  <a:pt x="1832535" y="-1542"/>
                  <a:pt x="2162400" y="0"/>
                </a:cubicBezTo>
                <a:cubicBezTo>
                  <a:pt x="2492265" y="1542"/>
                  <a:pt x="2728296" y="17429"/>
                  <a:pt x="2883200" y="0"/>
                </a:cubicBezTo>
                <a:cubicBezTo>
                  <a:pt x="3038104" y="-17429"/>
                  <a:pt x="3204829" y="7231"/>
                  <a:pt x="3472946" y="0"/>
                </a:cubicBezTo>
                <a:cubicBezTo>
                  <a:pt x="3741063" y="-7231"/>
                  <a:pt x="3807774" y="-16854"/>
                  <a:pt x="4062691" y="0"/>
                </a:cubicBezTo>
                <a:cubicBezTo>
                  <a:pt x="4317608" y="16854"/>
                  <a:pt x="4387418" y="-764"/>
                  <a:pt x="4521382" y="0"/>
                </a:cubicBezTo>
                <a:cubicBezTo>
                  <a:pt x="4655346" y="764"/>
                  <a:pt x="5016904" y="5362"/>
                  <a:pt x="5242182" y="0"/>
                </a:cubicBezTo>
                <a:cubicBezTo>
                  <a:pt x="5467460" y="-5362"/>
                  <a:pt x="5478829" y="3331"/>
                  <a:pt x="5700873" y="0"/>
                </a:cubicBezTo>
                <a:cubicBezTo>
                  <a:pt x="5922917" y="-3331"/>
                  <a:pt x="6214951" y="-10856"/>
                  <a:pt x="6552728" y="0"/>
                </a:cubicBezTo>
                <a:cubicBezTo>
                  <a:pt x="6548587" y="175294"/>
                  <a:pt x="6536344" y="339906"/>
                  <a:pt x="6552728" y="554613"/>
                </a:cubicBezTo>
                <a:cubicBezTo>
                  <a:pt x="6569112" y="769320"/>
                  <a:pt x="6539640" y="886963"/>
                  <a:pt x="6552728" y="1093530"/>
                </a:cubicBezTo>
                <a:cubicBezTo>
                  <a:pt x="6565816" y="1300097"/>
                  <a:pt x="6544049" y="1466238"/>
                  <a:pt x="6552728" y="1569660"/>
                </a:cubicBezTo>
                <a:cubicBezTo>
                  <a:pt x="6206451" y="1573109"/>
                  <a:pt x="6114152" y="1560077"/>
                  <a:pt x="5766401" y="1569660"/>
                </a:cubicBezTo>
                <a:cubicBezTo>
                  <a:pt x="5418650" y="1579243"/>
                  <a:pt x="5424681" y="1583451"/>
                  <a:pt x="5176655" y="1569660"/>
                </a:cubicBezTo>
                <a:cubicBezTo>
                  <a:pt x="4928629" y="1555869"/>
                  <a:pt x="4667278" y="1597241"/>
                  <a:pt x="4521382" y="1569660"/>
                </a:cubicBezTo>
                <a:cubicBezTo>
                  <a:pt x="4375486" y="1542079"/>
                  <a:pt x="4101707" y="1581799"/>
                  <a:pt x="3931637" y="1569660"/>
                </a:cubicBezTo>
                <a:cubicBezTo>
                  <a:pt x="3761568" y="1557521"/>
                  <a:pt x="3579898" y="1585538"/>
                  <a:pt x="3472946" y="1569660"/>
                </a:cubicBezTo>
                <a:cubicBezTo>
                  <a:pt x="3365994" y="1553782"/>
                  <a:pt x="3009255" y="1569223"/>
                  <a:pt x="2817673" y="1569660"/>
                </a:cubicBezTo>
                <a:cubicBezTo>
                  <a:pt x="2626091" y="1570097"/>
                  <a:pt x="2440158" y="1559255"/>
                  <a:pt x="2227928" y="1569660"/>
                </a:cubicBezTo>
                <a:cubicBezTo>
                  <a:pt x="2015699" y="1580065"/>
                  <a:pt x="1923066" y="1581389"/>
                  <a:pt x="1703709" y="1569660"/>
                </a:cubicBezTo>
                <a:cubicBezTo>
                  <a:pt x="1484352" y="1557931"/>
                  <a:pt x="1166821" y="1567437"/>
                  <a:pt x="982909" y="1569660"/>
                </a:cubicBezTo>
                <a:cubicBezTo>
                  <a:pt x="798997" y="1571883"/>
                  <a:pt x="248179" y="1599336"/>
                  <a:pt x="0" y="1569660"/>
                </a:cubicBezTo>
                <a:cubicBezTo>
                  <a:pt x="-3033" y="1415200"/>
                  <a:pt x="21133" y="1186207"/>
                  <a:pt x="0" y="1062137"/>
                </a:cubicBezTo>
                <a:cubicBezTo>
                  <a:pt x="-21133" y="938067"/>
                  <a:pt x="11829" y="822262"/>
                  <a:pt x="0" y="586006"/>
                </a:cubicBezTo>
                <a:cubicBezTo>
                  <a:pt x="-11829" y="349750"/>
                  <a:pt x="16853" y="271378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3992901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MR10"/>
              </a:rPr>
              <a:t>In tidy data:</a:t>
            </a:r>
            <a:endParaRPr lang="en-US" sz="3600" dirty="0">
              <a:latin typeface="CMR10"/>
            </a:endParaRPr>
          </a:p>
          <a:p>
            <a:r>
              <a:rPr lang="en-US" sz="2400" dirty="0">
                <a:effectLst/>
                <a:latin typeface="CMR10"/>
              </a:rPr>
              <a:t>1. Each variable forms a column</a:t>
            </a:r>
            <a:br>
              <a:rPr lang="en-US" sz="2400" dirty="0">
                <a:effectLst/>
                <a:latin typeface="CMR10"/>
              </a:rPr>
            </a:br>
            <a:r>
              <a:rPr lang="en-US" sz="2400" dirty="0">
                <a:effectLst/>
                <a:latin typeface="CMR10"/>
              </a:rPr>
              <a:t>2. Each observation forms a row</a:t>
            </a:r>
            <a:br>
              <a:rPr lang="en-US" sz="2400" dirty="0">
                <a:effectLst/>
                <a:latin typeface="CMR10"/>
              </a:rPr>
            </a:br>
            <a:r>
              <a:rPr lang="en-US" sz="2400" dirty="0">
                <a:effectLst/>
                <a:latin typeface="CMR10"/>
              </a:rPr>
              <a:t>3. Each type of observational unit forms a table</a:t>
            </a:r>
            <a:endParaRPr lang="en-CH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3B8836-5E6E-9180-8E34-C3EB920A19B9}"/>
              </a:ext>
            </a:extLst>
          </p:cNvPr>
          <p:cNvSpPr txBox="1"/>
          <p:nvPr/>
        </p:nvSpPr>
        <p:spPr>
          <a:xfrm>
            <a:off x="1050220" y="5146626"/>
            <a:ext cx="2937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5">
                    <a:lumMod val="75000"/>
                  </a:schemeClr>
                </a:solidFill>
              </a:rPr>
              <a:t>Observations</a:t>
            </a:r>
            <a:r>
              <a:rPr lang="en-CH" dirty="0"/>
              <a:t> increase when new units (dates, subjects, …) are measured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8F8412-4849-55AA-C7CC-E4D20776079A}"/>
              </a:ext>
            </a:extLst>
          </p:cNvPr>
          <p:cNvSpPr txBox="1"/>
          <p:nvPr/>
        </p:nvSpPr>
        <p:spPr>
          <a:xfrm>
            <a:off x="9388645" y="2387740"/>
            <a:ext cx="23959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800" b="1" dirty="0">
                <a:solidFill>
                  <a:schemeClr val="accent6"/>
                </a:solidFill>
              </a:rPr>
              <a:t>Variables</a:t>
            </a:r>
            <a:r>
              <a:rPr lang="en-CH" sz="1800" dirty="0"/>
              <a:t> increase when new types of measurements are introduced</a:t>
            </a:r>
            <a:endParaRPr lang="en-CH" sz="1600" dirty="0"/>
          </a:p>
        </p:txBody>
      </p:sp>
    </p:spTree>
    <p:extLst>
      <p:ext uri="{BB962C8B-B14F-4D97-AF65-F5344CB8AC3E}">
        <p14:creationId xmlns:p14="http://schemas.microsoft.com/office/powerpoint/2010/main" val="18183596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86A421-EF51-5658-2A8B-E7D8999A4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Hands-on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409F3-5ABC-7329-1204-77785F9E9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26C25-ACDA-6490-E40A-64DB279D8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E8E31-AC5A-E43D-EAAF-C5511C91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71F8F1-FA67-D295-015A-7D8F7A7CF3AD}"/>
              </a:ext>
            </a:extLst>
          </p:cNvPr>
          <p:cNvSpPr txBox="1"/>
          <p:nvPr/>
        </p:nvSpPr>
        <p:spPr>
          <a:xfrm>
            <a:off x="9480376" y="2828835"/>
            <a:ext cx="1944216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notice the structural NaNs for months with less than 31 days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63F808-83DF-48C8-6B40-F1DF4BEFC0A6}"/>
              </a:ext>
            </a:extLst>
          </p:cNvPr>
          <p:cNvSpPr txBox="1"/>
          <p:nvPr/>
        </p:nvSpPr>
        <p:spPr>
          <a:xfrm>
            <a:off x="386336" y="850660"/>
            <a:ext cx="59766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400" dirty="0"/>
              <a:t>Identify variables, observations, and values. What would a tidy version look like?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2C835F-C2F5-A2F1-289F-6BD4BC739DA9}"/>
              </a:ext>
            </a:extLst>
          </p:cNvPr>
          <p:cNvSpPr/>
          <p:nvPr/>
        </p:nvSpPr>
        <p:spPr>
          <a:xfrm>
            <a:off x="11052383" y="205950"/>
            <a:ext cx="827981" cy="70276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3E5D985-0A2D-15EB-BAAF-DF0FF1402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9144" y="279550"/>
            <a:ext cx="694459" cy="5555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70B5AF-B953-BEBF-7784-4B49353D3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02" y="2106297"/>
            <a:ext cx="7772400" cy="367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091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86A421-EF51-5658-2A8B-E7D8999A4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Hands-on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409F3-5ABC-7329-1204-77785F9E9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26C25-ACDA-6490-E40A-64DB279D8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E8E31-AC5A-E43D-EAAF-C5511C91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312DE4-906F-E8B9-62BF-847CFE37C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02" y="2106297"/>
            <a:ext cx="7772400" cy="36756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63F808-83DF-48C8-6B40-F1DF4BEFC0A6}"/>
              </a:ext>
            </a:extLst>
          </p:cNvPr>
          <p:cNvSpPr txBox="1"/>
          <p:nvPr/>
        </p:nvSpPr>
        <p:spPr>
          <a:xfrm>
            <a:off x="386336" y="850660"/>
            <a:ext cx="59766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400" dirty="0"/>
              <a:t>Identify variables, observations, and values. What would a tidy version look like?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49115E-4886-9C63-7462-66A889369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240" y="2106296"/>
            <a:ext cx="3476936" cy="32669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2C835F-C2F5-A2F1-289F-6BD4BC739DA9}"/>
              </a:ext>
            </a:extLst>
          </p:cNvPr>
          <p:cNvSpPr/>
          <p:nvPr/>
        </p:nvSpPr>
        <p:spPr>
          <a:xfrm>
            <a:off x="11052383" y="205950"/>
            <a:ext cx="827981" cy="70276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3E5D985-0A2D-15EB-BAAF-DF0FF1402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19144" y="279550"/>
            <a:ext cx="694459" cy="55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567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8B0-09AA-0E8E-2EFF-1D75C90F7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Messy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330ED-F1AB-1709-11F2-63B3746E4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DE569-8388-219E-1C80-2F022E7F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68631-531B-6585-112C-372D44F76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A0A93C-FD05-D6EE-87D3-09E932F02046}"/>
              </a:ext>
            </a:extLst>
          </p:cNvPr>
          <p:cNvSpPr txBox="1"/>
          <p:nvPr/>
        </p:nvSpPr>
        <p:spPr>
          <a:xfrm>
            <a:off x="6879740" y="244059"/>
            <a:ext cx="4896544" cy="1200329"/>
          </a:xfrm>
          <a:prstGeom prst="rect">
            <a:avLst/>
          </a:prstGeom>
          <a:solidFill>
            <a:srgbClr val="F20000">
              <a:alpha val="9020"/>
            </a:srgbClr>
          </a:solidFill>
        </p:spPr>
        <p:txBody>
          <a:bodyPr wrap="square">
            <a:spAutoFit/>
          </a:bodyPr>
          <a:lstStyle/>
          <a:p>
            <a:r>
              <a:rPr lang="en-US" sz="2400" i="1" dirty="0">
                <a:latin typeface="Baskerville" panose="02020502070401020303" pitchFamily="18" charset="0"/>
                <a:ea typeface="Baskerville" panose="02020502070401020303" pitchFamily="18" charset="0"/>
              </a:rPr>
              <a:t>“T</a:t>
            </a:r>
            <a:r>
              <a:rPr lang="en-US" sz="2400" i="1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idy datasets are all alike but every messy dataset is messy in its own way” </a:t>
            </a:r>
            <a:br>
              <a:rPr lang="en-US" sz="2400" i="1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</a:br>
            <a:r>
              <a:rPr lang="en-US" sz="2400" i="1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– Hadley Wickham</a:t>
            </a:r>
            <a:endParaRPr lang="en-US" sz="2400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A8FB4B-9753-29C2-33D0-12D08082A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28" y="4149080"/>
            <a:ext cx="2077666" cy="16862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9672DA-A5D0-A598-CD4E-BA359D3E5438}"/>
              </a:ext>
            </a:extLst>
          </p:cNvPr>
          <p:cNvSpPr txBox="1"/>
          <p:nvPr/>
        </p:nvSpPr>
        <p:spPr>
          <a:xfrm>
            <a:off x="3594592" y="2889180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Column headers are values, not variable names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3A8084-2B8F-AAC1-80E7-CB0D36047475}"/>
              </a:ext>
            </a:extLst>
          </p:cNvPr>
          <p:cNvSpPr txBox="1"/>
          <p:nvPr/>
        </p:nvSpPr>
        <p:spPr>
          <a:xfrm>
            <a:off x="5254131" y="3182313"/>
            <a:ext cx="929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40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4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E68280-6BF7-9B37-0951-ADAEB996E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47" y="2919709"/>
            <a:ext cx="2525446" cy="23526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83E8A9-52AD-F9AF-A73D-259E306E6BB0}"/>
              </a:ext>
            </a:extLst>
          </p:cNvPr>
          <p:cNvSpPr txBox="1"/>
          <p:nvPr/>
        </p:nvSpPr>
        <p:spPr>
          <a:xfrm>
            <a:off x="542734" y="1756340"/>
            <a:ext cx="19528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Variables are stored in both rows and columns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6CCC0E-EA6A-A52D-0DCC-D8560357CD6C}"/>
              </a:ext>
            </a:extLst>
          </p:cNvPr>
          <p:cNvSpPr txBox="1"/>
          <p:nvPr/>
        </p:nvSpPr>
        <p:spPr>
          <a:xfrm>
            <a:off x="2376744" y="2011938"/>
            <a:ext cx="929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40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4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1FA38E-4BB6-185A-9696-19A3A4C75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9961" y="3901331"/>
            <a:ext cx="2234187" cy="21738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4933A4-8DA3-7A8A-1A18-EDF8FB586420}"/>
              </a:ext>
            </a:extLst>
          </p:cNvPr>
          <p:cNvSpPr txBox="1"/>
          <p:nvPr/>
        </p:nvSpPr>
        <p:spPr>
          <a:xfrm>
            <a:off x="9228044" y="2710325"/>
            <a:ext cx="1908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Multiple variables are stored in one column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73B417-8FB5-5C48-CDBC-A88926A8BC38}"/>
              </a:ext>
            </a:extLst>
          </p:cNvPr>
          <p:cNvSpPr txBox="1"/>
          <p:nvPr/>
        </p:nvSpPr>
        <p:spPr>
          <a:xfrm>
            <a:off x="11044646" y="2879108"/>
            <a:ext cx="929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40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4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446EE0-BB0B-91FB-6E03-C95A8C1D2D81}"/>
              </a:ext>
            </a:extLst>
          </p:cNvPr>
          <p:cNvSpPr txBox="1"/>
          <p:nvPr/>
        </p:nvSpPr>
        <p:spPr>
          <a:xfrm>
            <a:off x="6187264" y="1749529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Some variables are stored in the file names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479B04-6B92-A2E8-7FC5-B4A5FA3A3B4F}"/>
              </a:ext>
            </a:extLst>
          </p:cNvPr>
          <p:cNvSpPr txBox="1"/>
          <p:nvPr/>
        </p:nvSpPr>
        <p:spPr>
          <a:xfrm>
            <a:off x="7915456" y="1884380"/>
            <a:ext cx="929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40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4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1D91CF-C8D3-AAE1-90AA-D0CB9E5456A2}"/>
              </a:ext>
            </a:extLst>
          </p:cNvPr>
          <p:cNvSpPr txBox="1"/>
          <p:nvPr/>
        </p:nvSpPr>
        <p:spPr>
          <a:xfrm>
            <a:off x="6187435" y="2890391"/>
            <a:ext cx="2690499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2024-01_prices_DE.csv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2024-01_prices_FR.csv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2024-02_prices_DE.csv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2024-02_prices_FR.csv</a:t>
            </a:r>
            <a:endParaRPr lang="en-CH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0221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2E1EC-EEF5-0B16-38B1-4B0B00184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347439"/>
            <a:ext cx="9145016" cy="903635"/>
          </a:xfrm>
        </p:spPr>
        <p:txBody>
          <a:bodyPr>
            <a:normAutofit fontScale="90000"/>
          </a:bodyPr>
          <a:lstStyle/>
          <a:p>
            <a:r>
              <a:rPr lang="en-CH" dirty="0"/>
              <a:t>The life-changing magic of tidying up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D6340-84EC-D66C-0A94-95F448B58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Pivoting – we know this one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55732-06FE-FB83-8F8F-3E5DB0E06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75FD7-C055-003C-D03A-D6DABA0AC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341AD-FD1D-F25F-DC57-1D34AA909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2054" name="Picture 6" descr="Image">
            <a:extLst>
              <a:ext uri="{FF2B5EF4-FFF2-40B4-BE49-F238E27FC236}">
                <a16:creationId xmlns:a16="http://schemas.microsoft.com/office/drawing/2014/main" id="{FD513AE6-FA89-A3FA-C601-72E4E0828A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4" r="8351"/>
          <a:stretch/>
        </p:blipFill>
        <p:spPr bwMode="auto">
          <a:xfrm>
            <a:off x="9264352" y="588134"/>
            <a:ext cx="2721884" cy="34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C9611B-0C85-5394-7674-D2BD278ACE83}"/>
              </a:ext>
            </a:extLst>
          </p:cNvPr>
          <p:cNvSpPr txBox="1"/>
          <p:nvPr/>
        </p:nvSpPr>
        <p:spPr>
          <a:xfrm>
            <a:off x="3180772" y="5094338"/>
            <a:ext cx="6264696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df.pivot_table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index=['city', 'date'], columns='type’, 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values='temperature', aggfunc='max’,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CH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4322FB-4D0E-687F-0FA2-C4A01C54E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751" y="2480838"/>
            <a:ext cx="2525446" cy="23526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50C47-91CB-64BE-9B28-E71EAABB2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911" y="2629367"/>
            <a:ext cx="2553483" cy="18254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E1CF8B-0CCC-3CBB-7E3B-2032BE87D249}"/>
              </a:ext>
            </a:extLst>
          </p:cNvPr>
          <p:cNvSpPr txBox="1"/>
          <p:nvPr/>
        </p:nvSpPr>
        <p:spPr>
          <a:xfrm>
            <a:off x="3800998" y="2127599"/>
            <a:ext cx="2302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The “type” column is storing variable names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975FA11A-1246-DA04-406C-A92A056DACAA}"/>
              </a:ext>
            </a:extLst>
          </p:cNvPr>
          <p:cNvSpPr/>
          <p:nvPr/>
        </p:nvSpPr>
        <p:spPr>
          <a:xfrm>
            <a:off x="3946108" y="3754966"/>
            <a:ext cx="1769368" cy="4320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638D16-BB99-83A7-0BB9-AE1855E6A907}"/>
              </a:ext>
            </a:extLst>
          </p:cNvPr>
          <p:cNvSpPr txBox="1"/>
          <p:nvPr/>
        </p:nvSpPr>
        <p:spPr>
          <a:xfrm>
            <a:off x="3963690" y="3465154"/>
            <a:ext cx="166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pivot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40DB77-3713-91A4-D715-E16186397D4A}"/>
              </a:ext>
            </a:extLst>
          </p:cNvPr>
          <p:cNvSpPr txBox="1"/>
          <p:nvPr/>
        </p:nvSpPr>
        <p:spPr>
          <a:xfrm>
            <a:off x="6017986" y="2161637"/>
            <a:ext cx="929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40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4000" dirty="0"/>
          </a:p>
        </p:txBody>
      </p:sp>
    </p:spTree>
    <p:extLst>
      <p:ext uri="{BB962C8B-B14F-4D97-AF65-F5344CB8AC3E}">
        <p14:creationId xmlns:p14="http://schemas.microsoft.com/office/powerpoint/2010/main" val="36285663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Image">
            <a:extLst>
              <a:ext uri="{FF2B5EF4-FFF2-40B4-BE49-F238E27FC236}">
                <a16:creationId xmlns:a16="http://schemas.microsoft.com/office/drawing/2014/main" id="{C6C6D1FF-24BE-0089-E8D5-BF235A3021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3" r="5952"/>
          <a:stretch/>
        </p:blipFill>
        <p:spPr bwMode="auto">
          <a:xfrm>
            <a:off x="9262966" y="581000"/>
            <a:ext cx="2721884" cy="348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D2E1EC-EEF5-0B16-38B1-4B0B00184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347439"/>
            <a:ext cx="9145016" cy="903635"/>
          </a:xfrm>
        </p:spPr>
        <p:txBody>
          <a:bodyPr>
            <a:normAutofit fontScale="90000"/>
          </a:bodyPr>
          <a:lstStyle/>
          <a:p>
            <a:r>
              <a:rPr lang="en-CH" dirty="0"/>
              <a:t>The life-changing magic of tidying up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D6340-84EC-D66C-0A94-95F448B58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Melting – it’s kind of the opposite of pivoting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55732-06FE-FB83-8F8F-3E5DB0E06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75FD7-C055-003C-D03A-D6DABA0AC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341AD-FD1D-F25F-DC57-1D34AA909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8991CD-EDAB-D91B-B4B3-83F4AFA26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013" y="3128002"/>
            <a:ext cx="2077666" cy="16862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8C18E4-1D46-2F6B-3979-A306C57D4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996" y="2334828"/>
            <a:ext cx="2870593" cy="29910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C9611B-0C85-5394-7674-D2BD278ACE83}"/>
              </a:ext>
            </a:extLst>
          </p:cNvPr>
          <p:cNvSpPr txBox="1"/>
          <p:nvPr/>
        </p:nvSpPr>
        <p:spPr>
          <a:xfrm>
            <a:off x="1379476" y="5552888"/>
            <a:ext cx="943304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pd.melt(data, id_vars=['subject', 'date'], value_name='response_time')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A1C4F6-15FF-EECF-1D3C-46CB632B39FC}"/>
              </a:ext>
            </a:extLst>
          </p:cNvPr>
          <p:cNvSpPr txBox="1"/>
          <p:nvPr/>
        </p:nvSpPr>
        <p:spPr>
          <a:xfrm>
            <a:off x="857155" y="2204672"/>
            <a:ext cx="2139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The treatment values are stored as a column name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3118D2-97E4-C197-2DAB-FC9D78D31087}"/>
              </a:ext>
            </a:extLst>
          </p:cNvPr>
          <p:cNvSpPr txBox="1"/>
          <p:nvPr/>
        </p:nvSpPr>
        <p:spPr>
          <a:xfrm>
            <a:off x="3069114" y="2460385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2800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9E1BEE3C-171B-3C4D-A177-28B50F15F0D2}"/>
              </a:ext>
            </a:extLst>
          </p:cNvPr>
          <p:cNvSpPr/>
          <p:nvPr/>
        </p:nvSpPr>
        <p:spPr>
          <a:xfrm>
            <a:off x="3946108" y="3754966"/>
            <a:ext cx="1769368" cy="4320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E59571-924F-AEC6-FC1C-7A09C3D5EDFE}"/>
              </a:ext>
            </a:extLst>
          </p:cNvPr>
          <p:cNvSpPr txBox="1"/>
          <p:nvPr/>
        </p:nvSpPr>
        <p:spPr>
          <a:xfrm>
            <a:off x="3963690" y="3465154"/>
            <a:ext cx="166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melt</a:t>
            </a:r>
          </a:p>
        </p:txBody>
      </p:sp>
    </p:spTree>
    <p:extLst>
      <p:ext uri="{BB962C8B-B14F-4D97-AF65-F5344CB8AC3E}">
        <p14:creationId xmlns:p14="http://schemas.microsoft.com/office/powerpoint/2010/main" val="25917492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FF5E2D6F-EBF6-2A51-C37D-651BB13238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" r="23760" b="5247"/>
          <a:stretch/>
        </p:blipFill>
        <p:spPr bwMode="auto">
          <a:xfrm>
            <a:off x="9264352" y="588133"/>
            <a:ext cx="2721884" cy="34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D2E1EC-EEF5-0B16-38B1-4B0B00184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347439"/>
            <a:ext cx="9145016" cy="903635"/>
          </a:xfrm>
        </p:spPr>
        <p:txBody>
          <a:bodyPr>
            <a:normAutofit fontScale="90000"/>
          </a:bodyPr>
          <a:lstStyle/>
          <a:p>
            <a:r>
              <a:rPr lang="en-CH" dirty="0"/>
              <a:t>The life-changing magic of tidying up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D6340-84EC-D66C-0A94-95F448B58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768"/>
            <a:ext cx="8138120" cy="4836195"/>
          </a:xfrm>
        </p:spPr>
        <p:txBody>
          <a:bodyPr/>
          <a:lstStyle/>
          <a:p>
            <a:pPr marL="0" indent="0">
              <a:buNone/>
            </a:pPr>
            <a:r>
              <a:rPr lang="en-CH" sz="2400" dirty="0">
                <a:latin typeface="Consolas" panose="020B0609020204030204" pitchFamily="49" charset="0"/>
                <a:cs typeface="Consolas" panose="020B0609020204030204" pitchFamily="49" charset="0"/>
              </a:rPr>
              <a:t>pd.concat </a:t>
            </a:r>
            <a:r>
              <a:rPr lang="en-CH" dirty="0"/>
              <a:t>– add together tables with the same variables (columns)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55732-06FE-FB83-8F8F-3E5DB0E06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75FD7-C055-003C-D03A-D6DABA0AC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341AD-FD1D-F25F-DC57-1D34AA909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3AB242-A522-89A1-883D-8134A7DBCA97}"/>
              </a:ext>
            </a:extLst>
          </p:cNvPr>
          <p:cNvSpPr txBox="1"/>
          <p:nvPr/>
        </p:nvSpPr>
        <p:spPr>
          <a:xfrm>
            <a:off x="788979" y="2541664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Some variables are stored in the file names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4642BF-9A16-CD0C-F6D4-2725CF711172}"/>
              </a:ext>
            </a:extLst>
          </p:cNvPr>
          <p:cNvSpPr txBox="1"/>
          <p:nvPr/>
        </p:nvSpPr>
        <p:spPr>
          <a:xfrm>
            <a:off x="2597068" y="2776107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2A659A-5C4F-09C2-9390-7960C3AF77B9}"/>
              </a:ext>
            </a:extLst>
          </p:cNvPr>
          <p:cNvSpPr txBox="1"/>
          <p:nvPr/>
        </p:nvSpPr>
        <p:spPr>
          <a:xfrm>
            <a:off x="838200" y="3530850"/>
            <a:ext cx="2690499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2024-01_prices_DE.csv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2024-01_prices_FR.csv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2024-02_prices_DE.csv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2024-02_prices_FR.csv</a:t>
            </a:r>
            <a:endParaRPr lang="en-CH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D5E6AB-3ED7-2856-9EE7-70C079FA4CE3}"/>
              </a:ext>
            </a:extLst>
          </p:cNvPr>
          <p:cNvSpPr txBox="1"/>
          <p:nvPr/>
        </p:nvSpPr>
        <p:spPr>
          <a:xfrm>
            <a:off x="4367808" y="2602240"/>
            <a:ext cx="6392577" cy="3539430"/>
          </a:xfrm>
          <a:prstGeom prst="rect">
            <a:avLst/>
          </a:prstGeom>
          <a:solidFill>
            <a:srgbClr val="E2F0D9">
              <a:alpha val="71373"/>
            </a:srgbClr>
          </a:solidFill>
        </p:spPr>
        <p:txBody>
          <a:bodyPr wrap="square">
            <a:spAutoFit/>
          </a:bodyPr>
          <a:lstStyle/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tables = []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for filename in filenames:   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    # Parse filename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    year_month, _, country = filename[:-4].split('_')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    # Read table and add columns for the variables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    df = pd.read_csv(filename)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1" noProof="1">
                <a:latin typeface="Consolas" panose="020B0609020204030204" pitchFamily="49" charset="0"/>
                <a:cs typeface="Consolas" panose="020B0609020204030204" pitchFamily="49" charset="0"/>
              </a:rPr>
              <a:t># Add the variables that were in the filename</a:t>
            </a:r>
          </a:p>
          <a:p>
            <a:r>
              <a:rPr lang="en-US" sz="1600" b="1" noProof="1">
                <a:latin typeface="Consolas" panose="020B0609020204030204" pitchFamily="49" charset="0"/>
                <a:cs typeface="Consolas" panose="020B0609020204030204" pitchFamily="49" charset="0"/>
              </a:rPr>
              <a:t>    df['year_month'] = year_month</a:t>
            </a:r>
          </a:p>
          <a:p>
            <a:r>
              <a:rPr lang="en-US" sz="1600" b="1" noProof="1">
                <a:latin typeface="Consolas" panose="020B0609020204030204" pitchFamily="49" charset="0"/>
                <a:cs typeface="Consolas" panose="020B0609020204030204" pitchFamily="49" charset="0"/>
              </a:rPr>
              <a:t>    df['country’] = country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    # Store table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    tables.append(df)</a:t>
            </a:r>
          </a:p>
          <a:p>
            <a:endParaRPr lang="en-US" sz="1600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# Create complete table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tidy_df = </a:t>
            </a:r>
            <a:r>
              <a:rPr lang="en-US" sz="1600" b="1" noProof="1">
                <a:latin typeface="Consolas" panose="020B0609020204030204" pitchFamily="49" charset="0"/>
                <a:cs typeface="Consolas" panose="020B0609020204030204" pitchFamily="49" charset="0"/>
              </a:rPr>
              <a:t>pd.concat(tables)</a:t>
            </a:r>
            <a:r>
              <a:rPr lang="en-CH" sz="1600" b="1" noProof="1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693425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6C67D-7970-D245-3CF0-EA3C40E13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2328"/>
                </a:solidFill>
              </a:rPr>
              <a:t>Many tools to handle tabular data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16A7E-2E72-D9A6-539F-32B0E4033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dirty="0"/>
              <a:t>Python tools</a:t>
            </a:r>
          </a:p>
          <a:p>
            <a:pPr lvl="1"/>
            <a:r>
              <a:rPr lang="en-CH" dirty="0"/>
              <a:t>pandas: in-memory tabular data</a:t>
            </a:r>
          </a:p>
          <a:p>
            <a:pPr lvl="1"/>
            <a:r>
              <a:rPr lang="en-CH" dirty="0"/>
              <a:t>dask: on-disk tabular data</a:t>
            </a:r>
          </a:p>
          <a:p>
            <a:r>
              <a:rPr lang="en-CH" dirty="0"/>
              <a:t>SQL databases</a:t>
            </a:r>
          </a:p>
          <a:p>
            <a:pPr lvl="1"/>
            <a:r>
              <a:rPr lang="en-CH" dirty="0"/>
              <a:t>Optimized for retrieving rows (tree data structure for index)</a:t>
            </a:r>
          </a:p>
          <a:p>
            <a:pPr lvl="1"/>
            <a:r>
              <a:rPr lang="en-CH" dirty="0"/>
              <a:t>Transactional: groups of operations are either all executed, or none</a:t>
            </a:r>
          </a:p>
          <a:p>
            <a:r>
              <a:rPr lang="en-CH" dirty="0"/>
              <a:t>Columnar DBs, Spark, Hadoop</a:t>
            </a:r>
          </a:p>
          <a:p>
            <a:pPr lvl="1"/>
            <a:r>
              <a:rPr lang="en-CH" dirty="0"/>
              <a:t>Optimized for operations on columns</a:t>
            </a:r>
          </a:p>
          <a:p>
            <a:pPr lvl="1"/>
            <a:r>
              <a:rPr lang="en-CH" dirty="0"/>
              <a:t>Ideal for data science tasks</a:t>
            </a:r>
          </a:p>
          <a:p>
            <a:pPr lvl="1"/>
            <a:r>
              <a:rPr lang="en-CH" dirty="0"/>
              <a:t>Operations can be automatically distributed over multiple machines</a:t>
            </a:r>
          </a:p>
          <a:p>
            <a:endParaRPr lang="en-CH" dirty="0"/>
          </a:p>
          <a:p>
            <a:pPr lvl="1"/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B3A75-190A-17A6-D048-1E6DCF33B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EBDF0-25C7-ABC5-9790-D739EBE50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B0B42-4E82-93BB-7E76-E55FBB49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365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269FAD8-4BD4-875C-1555-EC75224D39A7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786A421-EF51-5658-2A8B-E7D8999A4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Hands-on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409F3-5ABC-7329-1204-77785F9E9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26C25-ACDA-6490-E40A-64DB279D8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E8E31-AC5A-E43D-EAAF-C5511C91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6B63D7-2C0E-2AC3-0DE7-00E6B17EFF6F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04DB9D8-D4BB-6B0D-F0F5-339C4FF16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63F808-83DF-48C8-6B40-F1DF4BEFC0A6}"/>
              </a:ext>
            </a:extLst>
          </p:cNvPr>
          <p:cNvSpPr txBox="1"/>
          <p:nvPr/>
        </p:nvSpPr>
        <p:spPr>
          <a:xfrm>
            <a:off x="386336" y="850660"/>
            <a:ext cx="66501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400" dirty="0"/>
              <a:t>Tidy up the data set in the tubercolosis exercise</a:t>
            </a:r>
            <a:br>
              <a:rPr lang="en-CH" sz="2400" dirty="0"/>
            </a:br>
            <a:r>
              <a:rPr lang="en-CH" sz="2400" dirty="0"/>
              <a:t>and compute the summary stats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86D1D9-2D2F-A9A7-203F-3461AC27E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2381" y="3294880"/>
            <a:ext cx="2990099" cy="29092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866097-A747-2D0D-C7A2-D839522976FB}"/>
              </a:ext>
            </a:extLst>
          </p:cNvPr>
          <p:cNvSpPr txBox="1"/>
          <p:nvPr/>
        </p:nvSpPr>
        <p:spPr>
          <a:xfrm>
            <a:off x="4504453" y="2256846"/>
            <a:ext cx="1917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Multiple variables are stored in one column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12E29B-EA57-FAB2-1602-D197CCA92741}"/>
              </a:ext>
            </a:extLst>
          </p:cNvPr>
          <p:cNvSpPr txBox="1"/>
          <p:nvPr/>
        </p:nvSpPr>
        <p:spPr>
          <a:xfrm>
            <a:off x="8302028" y="542883"/>
            <a:ext cx="3482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exercises/</a:t>
            </a:r>
            <a:r>
              <a:rPr lang="en-GB" sz="1400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tabular_tidy_data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4DEBE1-777D-F432-19AD-CD86E5141C06}"/>
              </a:ext>
            </a:extLst>
          </p:cNvPr>
          <p:cNvSpPr txBox="1"/>
          <p:nvPr/>
        </p:nvSpPr>
        <p:spPr>
          <a:xfrm>
            <a:off x="6571547" y="2397912"/>
            <a:ext cx="929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40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4000" dirty="0"/>
          </a:p>
        </p:txBody>
      </p:sp>
    </p:spTree>
    <p:extLst>
      <p:ext uri="{BB962C8B-B14F-4D97-AF65-F5344CB8AC3E}">
        <p14:creationId xmlns:p14="http://schemas.microsoft.com/office/powerpoint/2010/main" val="39609670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1B378A-CC7C-2A78-9F68-E2F1EC0B0E43}"/>
              </a:ext>
            </a:extLst>
          </p:cNvPr>
          <p:cNvSpPr/>
          <p:nvPr/>
        </p:nvSpPr>
        <p:spPr>
          <a:xfrm>
            <a:off x="7838264" y="1054173"/>
            <a:ext cx="3888433" cy="54093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404434-0538-1D81-B9DE-7D5D9D8CC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Why is tidy data good?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9D06-1D4B-0BBB-F460-990B97809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768"/>
            <a:ext cx="6265912" cy="4836195"/>
          </a:xfrm>
        </p:spPr>
        <p:txBody>
          <a:bodyPr>
            <a:normAutofit/>
          </a:bodyPr>
          <a:lstStyle/>
          <a:p>
            <a:r>
              <a:rPr lang="en-CH" sz="2400" dirty="0"/>
              <a:t>Many analyses require a simple sequence of steps:</a:t>
            </a:r>
          </a:p>
          <a:p>
            <a:pPr lvl="1"/>
            <a:r>
              <a:rPr lang="en-CH" sz="2000" dirty="0"/>
              <a:t>Filter by individual variables to discard data that is not needed</a:t>
            </a:r>
          </a:p>
          <a:p>
            <a:pPr lvl="1"/>
            <a:r>
              <a:rPr lang="en-CH" sz="2000" dirty="0"/>
              <a:t>Group and summarize</a:t>
            </a:r>
          </a:p>
          <a:p>
            <a:pPr lvl="1"/>
            <a:r>
              <a:rPr lang="en-CH" sz="2000" dirty="0"/>
              <a:t>Re-arrange (e.g. sort)</a:t>
            </a:r>
          </a:p>
          <a:p>
            <a:pPr lvl="1"/>
            <a:r>
              <a:rPr lang="en-CH" sz="2000" dirty="0"/>
              <a:t>Visualize</a:t>
            </a:r>
          </a:p>
          <a:p>
            <a:r>
              <a:rPr lang="en-CH" sz="2400" dirty="0"/>
              <a:t>Joining tidy tables is easy! </a:t>
            </a:r>
          </a:p>
          <a:p>
            <a:r>
              <a:rPr lang="en-CH" sz="2400" dirty="0"/>
              <a:t>One can write generic code that takes tidy data as input. </a:t>
            </a:r>
            <a:br>
              <a:rPr lang="en-CH" sz="2400" dirty="0"/>
            </a:br>
            <a:r>
              <a:rPr lang="en-CH" sz="2400" dirty="0"/>
              <a:t>For example, </a:t>
            </a:r>
            <a:r>
              <a:rPr lang="en-CH" sz="2400" b="1" dirty="0"/>
              <a:t>seaborn</a:t>
            </a:r>
            <a:r>
              <a:rPr lang="en-CH" sz="2400" dirty="0"/>
              <a:t> relies on tidy data to make complex plots</a:t>
            </a:r>
          </a:p>
          <a:p>
            <a:endParaRPr lang="en-CH" sz="2400" dirty="0"/>
          </a:p>
          <a:p>
            <a:pPr marL="457200" lvl="1" indent="0">
              <a:buNone/>
            </a:pPr>
            <a:endParaRPr lang="en-CH" sz="2000" dirty="0"/>
          </a:p>
          <a:p>
            <a:pPr lvl="1"/>
            <a:endParaRPr lang="en-CH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60EB8-885D-055B-8F3C-E63F56F24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21D8B-4445-2BD6-2A73-E5F22C927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F3948-619A-BA0B-A7B8-25C241AEA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63AB5-460C-8BBD-E09E-ADAD29A83CB3}"/>
              </a:ext>
            </a:extLst>
          </p:cNvPr>
          <p:cNvSpPr txBox="1"/>
          <p:nvPr/>
        </p:nvSpPr>
        <p:spPr>
          <a:xfrm>
            <a:off x="8449724" y="1370401"/>
            <a:ext cx="266551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sns</a:t>
            </a:r>
            <a:r>
              <a:rPr lang="en-US" b="1" noProof="1">
                <a:solidFill>
                  <a:srgbClr val="DBA47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swarmplot</a:t>
            </a:r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b="1" noProof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b="1" noProof="1">
                <a:solidFill>
                  <a:srgbClr val="DBA47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b="1" noProof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b="1" noProof="1">
                <a:solidFill>
                  <a:srgbClr val="DBA47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4A699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"body_mass_g"</a:t>
            </a:r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b="1" noProof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b="1" noProof="1">
                <a:solidFill>
                  <a:srgbClr val="DBA47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4A699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"sex"</a:t>
            </a:r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endParaRPr lang="en-US" b="1" noProof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hue</a:t>
            </a:r>
            <a:r>
              <a:rPr lang="en-US" b="1" noProof="1">
                <a:solidFill>
                  <a:srgbClr val="DBA47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4A699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"species”,</a:t>
            </a:r>
          </a:p>
          <a:p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9B386F8-1935-07DB-B4DE-D6C1676CE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07" y="3440954"/>
            <a:ext cx="3628549" cy="273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086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Window functions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3470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25F25-E3E5-AC27-8C38-FE559689F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Window functions: grouped row-by-row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AEF65-30A2-8ED4-6BCA-E2CFE2A1B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“Window functions” are a kind of split-apply-combine operation, but instead of aggregating the data in a group and returning one value per group, they return one value per row</a:t>
            </a:r>
          </a:p>
          <a:p>
            <a:r>
              <a:rPr lang="en-CH" dirty="0"/>
              <a:t>Examples: ranking all entries in a group; computing the distance between timestamps per group; number the rows by group in chronological order</a:t>
            </a:r>
          </a:p>
          <a:p>
            <a:endParaRPr lang="en-CH" dirty="0"/>
          </a:p>
          <a:p>
            <a:r>
              <a:rPr lang="en-CH" dirty="0"/>
              <a:t>In Pandas, most of these operations can be performed with a combination of sorting and grouping-by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FF273-85B3-0A90-CC9F-766F9349C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6D166-B35C-2D52-7998-230A0EDF5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AD43B-D95D-9E62-E3EF-0ABE0DD15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044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Window functions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tabular_data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040_window_functions.ipynb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027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Window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02A94-B60E-84EC-5629-AE5BE9651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Main points:</a:t>
            </a:r>
          </a:p>
          <a:p>
            <a:pPr lvl="1"/>
            <a:r>
              <a:rPr lang="en-CH" dirty="0"/>
              <a:t>Window functions perform row-by-row operations on grouped data</a:t>
            </a:r>
          </a:p>
          <a:p>
            <a:pPr lvl="1"/>
            <a:r>
              <a:rPr lang="en-CH" dirty="0"/>
              <a:t>They are an advanced way of avoiding for loops with tabular data</a:t>
            </a:r>
          </a:p>
          <a:p>
            <a:pPr lvl="1"/>
            <a:r>
              <a:rPr lang="en-CH" dirty="0"/>
              <a:t>In Pandas, they can be achieved with a combo of sorting and grouping-by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tabular_data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040_window_functions.ipynb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7319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D3AA0D-3677-F02D-8C1D-234117B9A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Window functions 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6C477-067C-9874-F2C4-C153E8CA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0C52F-00E9-73F5-D597-6067A2C22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06B78-0ADB-5FBB-C43B-566CADED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46</a:t>
            </a:fld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34EC1C-4AEE-D9CD-6B18-48EA994F5396}"/>
              </a:ext>
            </a:extLst>
          </p:cNvPr>
          <p:cNvCxnSpPr>
            <a:cxnSpLocks/>
          </p:cNvCxnSpPr>
          <p:nvPr/>
        </p:nvCxnSpPr>
        <p:spPr>
          <a:xfrm flipV="1">
            <a:off x="2829868" y="2564904"/>
            <a:ext cx="408032" cy="66968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18CA81-A11A-1DA7-615E-C285A83D270B}"/>
              </a:ext>
            </a:extLst>
          </p:cNvPr>
          <p:cNvCxnSpPr>
            <a:cxnSpLocks/>
          </p:cNvCxnSpPr>
          <p:nvPr/>
        </p:nvCxnSpPr>
        <p:spPr>
          <a:xfrm flipV="1">
            <a:off x="2822941" y="3840680"/>
            <a:ext cx="523570" cy="9195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17CE81-9FF0-1CEA-EE00-A4F296503CAC}"/>
              </a:ext>
            </a:extLst>
          </p:cNvPr>
          <p:cNvCxnSpPr>
            <a:cxnSpLocks/>
          </p:cNvCxnSpPr>
          <p:nvPr/>
        </p:nvCxnSpPr>
        <p:spPr>
          <a:xfrm>
            <a:off x="2811795" y="4769035"/>
            <a:ext cx="546987" cy="676189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9486C17-53CC-20C9-CD8D-63FA8CED505B}"/>
              </a:ext>
            </a:extLst>
          </p:cNvPr>
          <p:cNvCxnSpPr>
            <a:cxnSpLocks/>
          </p:cNvCxnSpPr>
          <p:nvPr/>
        </p:nvCxnSpPr>
        <p:spPr>
          <a:xfrm>
            <a:off x="8301405" y="2178832"/>
            <a:ext cx="470425" cy="310339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78C2F47-F524-3EA2-C9B9-323D7FA65172}"/>
              </a:ext>
            </a:extLst>
          </p:cNvPr>
          <p:cNvCxnSpPr>
            <a:cxnSpLocks/>
          </p:cNvCxnSpPr>
          <p:nvPr/>
        </p:nvCxnSpPr>
        <p:spPr>
          <a:xfrm>
            <a:off x="8301405" y="3955658"/>
            <a:ext cx="457200" cy="19536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BDE08F0-9045-A975-86E6-7425E8F00522}"/>
              </a:ext>
            </a:extLst>
          </p:cNvPr>
          <p:cNvCxnSpPr>
            <a:cxnSpLocks/>
          </p:cNvCxnSpPr>
          <p:nvPr/>
        </p:nvCxnSpPr>
        <p:spPr>
          <a:xfrm flipV="1">
            <a:off x="8301405" y="4747451"/>
            <a:ext cx="457200" cy="69224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433D5CA-A49F-29D2-CC1C-E3E6CA6D39A8}"/>
              </a:ext>
            </a:extLst>
          </p:cNvPr>
          <p:cNvSpPr txBox="1"/>
          <p:nvPr/>
        </p:nvSpPr>
        <p:spPr>
          <a:xfrm>
            <a:off x="623392" y="1041078"/>
            <a:ext cx="1133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df['nr_lefts']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= df</a:t>
            </a:r>
            <a:r>
              <a:rPr lang="en-CH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.sort_values('time (ms)').groupby('subject_id')</a:t>
            </a:r>
            <a:r>
              <a:rPr lang="en-CH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['is_left'].cumsum()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D39539-4BD6-6BA5-E8E0-C89462FD9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91" y="2124704"/>
            <a:ext cx="2609978" cy="34319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25BDF6-8A0C-340E-29CD-44C2F46B5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418" y="1479906"/>
            <a:ext cx="3020125" cy="487644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0B41D55-128A-CA70-29B6-0339345C9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8904" y="1479906"/>
            <a:ext cx="1094194" cy="4919031"/>
          </a:xfrm>
          <a:prstGeom prst="rect">
            <a:avLst/>
          </a:prstGeom>
        </p:spPr>
      </p:pic>
      <p:sp>
        <p:nvSpPr>
          <p:cNvPr id="28" name="Right Arrow 27">
            <a:extLst>
              <a:ext uri="{FF2B5EF4-FFF2-40B4-BE49-F238E27FC236}">
                <a16:creationId xmlns:a16="http://schemas.microsoft.com/office/drawing/2014/main" id="{54126889-BF35-9AEF-6BF7-3A210B2C6C25}"/>
              </a:ext>
            </a:extLst>
          </p:cNvPr>
          <p:cNvSpPr/>
          <p:nvPr/>
        </p:nvSpPr>
        <p:spPr>
          <a:xfrm>
            <a:off x="6519218" y="3429000"/>
            <a:ext cx="504056" cy="86058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327FC77-967B-2278-3841-F57DC77E1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8692" y="2124704"/>
            <a:ext cx="3103972" cy="344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2542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269FAD8-4BD4-875C-1555-EC75224D39A7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786A421-EF51-5658-2A8B-E7D8999A4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Hands-on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409F3-5ABC-7329-1204-77785F9E9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26C25-ACDA-6490-E40A-64DB279D8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E8E31-AC5A-E43D-EAAF-C5511C91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6B63D7-2C0E-2AC3-0DE7-00E6B17EFF6F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04DB9D8-D4BB-6B0D-F0F5-339C4FF16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12E29B-EA57-FAB2-1602-D197CCA92741}"/>
              </a:ext>
            </a:extLst>
          </p:cNvPr>
          <p:cNvSpPr txBox="1"/>
          <p:nvPr/>
        </p:nvSpPr>
        <p:spPr>
          <a:xfrm>
            <a:off x="8302028" y="542883"/>
            <a:ext cx="3482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exercises/</a:t>
            </a:r>
            <a:r>
              <a:rPr lang="en-GB" sz="1400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window_functions</a:t>
            </a:r>
          </a:p>
        </p:txBody>
      </p:sp>
    </p:spTree>
    <p:extLst>
      <p:ext uri="{BB962C8B-B14F-4D97-AF65-F5344CB8AC3E}">
        <p14:creationId xmlns:p14="http://schemas.microsoft.com/office/powerpoint/2010/main" val="1105972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91506-3721-F32F-F4D9-742CD7BD1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3A72A7-2329-2E86-E40B-82AFEA1DF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2400" dirty="0"/>
              <a:t>There are many different data structures, each specialized in efficiently processing one type of data</a:t>
            </a:r>
          </a:p>
          <a:p>
            <a:r>
              <a:rPr lang="en-CH" sz="2400" dirty="0"/>
              <a:t>Code performance grows differently with data size: Big-O</a:t>
            </a:r>
          </a:p>
          <a:p>
            <a:r>
              <a:rPr lang="en-CH" sz="2400" dirty="0"/>
              <a:t>NumPy array efficiently store data in a C-native memory block, interpreted as an array using some metadata</a:t>
            </a:r>
          </a:p>
          <a:p>
            <a:r>
              <a:rPr lang="en-CH" sz="2400" dirty="0"/>
              <a:t>NumPy operations that only need to change the metadata do so, creating a view of the same memory block. These operations are O(1)!</a:t>
            </a:r>
          </a:p>
          <a:p>
            <a:r>
              <a:rPr lang="en-CH" sz="2400" dirty="0"/>
              <a:t>Tabular data can also be vectorized using joins, anti-joins, split-apply-combine operations, and window functions</a:t>
            </a:r>
          </a:p>
          <a:p>
            <a:r>
              <a:rPr lang="en-CH" sz="2400" dirty="0"/>
              <a:t>For these operations to be efficient and painless, data should be stored in a tidy data format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ED8CB1-2D53-0FF8-A9D3-CCAFB6768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37060F-F5B1-56FB-D1FD-904277B2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D57B0-6109-DCE9-3B31-C498E1FDF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4902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12D91-EFE5-D20D-31EE-FA7B41766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we didn’t talk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F36D7-16B7-AD06-B490-C6B4098AA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2400" dirty="0"/>
              <a:t>Other data structures: graphs, trees, priority queues, …</a:t>
            </a:r>
          </a:p>
          <a:p>
            <a:r>
              <a:rPr lang="en-CH" sz="2400" dirty="0"/>
              <a:t>Options for working with large data on disk / remotely (instead of in-memory)</a:t>
            </a:r>
          </a:p>
          <a:p>
            <a:r>
              <a:rPr lang="en-CH" sz="2400" dirty="0"/>
              <a:t>Best practices in data handling: versioning, lineage, sharing</a:t>
            </a:r>
          </a:p>
          <a:p>
            <a:r>
              <a:rPr lang="en-CH" sz="2400" dirty="0"/>
              <a:t>Organizing a complex data set in multiple tables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60725-E0F9-D296-DFB3-47E828C1E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74F04-DDBD-82A3-84ED-61FB802C0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DD2B2-17C8-8D2F-6E86-525729B64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7" name="Picture 2" descr="The Data Warehouse Toolkit">
            <a:extLst>
              <a:ext uri="{FF2B5EF4-FFF2-40B4-BE49-F238E27FC236}">
                <a16:creationId xmlns:a16="http://schemas.microsoft.com/office/drawing/2014/main" id="{AAE1AC1D-584E-3F16-762D-8D75DFD8A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6177" y="3605573"/>
            <a:ext cx="1941984" cy="244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6BB68C-887B-2328-9205-B9D591D3E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39" y="3863336"/>
            <a:ext cx="4030216" cy="21697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3BB380-1DFB-AA86-ED96-6FE6421AC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679" y="3867355"/>
            <a:ext cx="4509121" cy="21862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57159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83C52ED-9FD8-CD83-CD04-5BB697C03FA5}"/>
              </a:ext>
            </a:extLst>
          </p:cNvPr>
          <p:cNvSpPr txBox="1"/>
          <p:nvPr/>
        </p:nvSpPr>
        <p:spPr>
          <a:xfrm>
            <a:off x="2691244" y="1730683"/>
            <a:ext cx="8891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CH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.groupby(‘condition_id’)</a:t>
            </a:r>
            <a:r>
              <a:rPr lang="en-CH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[‘response_time’].mean()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E58E85-93C2-6033-1B53-73ECEC594430}"/>
              </a:ext>
            </a:extLst>
          </p:cNvPr>
          <p:cNvSpPr txBox="1"/>
          <p:nvPr/>
        </p:nvSpPr>
        <p:spPr>
          <a:xfrm>
            <a:off x="2722203" y="2645857"/>
            <a:ext cx="8891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CH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.groupby(‘condition_id’)</a:t>
            </a:r>
            <a:r>
              <a:rPr lang="en-CH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[‘response_time’].mean()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FA5D7B-6119-E42D-457C-13DA061EBAE9}"/>
              </a:ext>
            </a:extLst>
          </p:cNvPr>
          <p:cNvSpPr txBox="1"/>
          <p:nvPr/>
        </p:nvSpPr>
        <p:spPr>
          <a:xfrm>
            <a:off x="853296" y="1699906"/>
            <a:ext cx="1418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b="1" dirty="0"/>
              <a:t>Pandas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698449-E25A-E91B-8F22-9BD530541A13}"/>
              </a:ext>
            </a:extLst>
          </p:cNvPr>
          <p:cNvSpPr txBox="1"/>
          <p:nvPr/>
        </p:nvSpPr>
        <p:spPr>
          <a:xfrm>
            <a:off x="853296" y="2618426"/>
            <a:ext cx="1862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b="1" dirty="0"/>
              <a:t>dask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8FD84-FADD-4436-2960-1971CA40D8CD}"/>
              </a:ext>
            </a:extLst>
          </p:cNvPr>
          <p:cNvSpPr txBox="1"/>
          <p:nvPr/>
        </p:nvSpPr>
        <p:spPr>
          <a:xfrm>
            <a:off x="2722203" y="3565522"/>
            <a:ext cx="8891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CH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.groupby(‘condition_id’)</a:t>
            </a:r>
            <a:r>
              <a:rPr lang="en-CH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.avg(‘response_time’)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D78565-AB50-5684-D745-C210B58BE8B0}"/>
              </a:ext>
            </a:extLst>
          </p:cNvPr>
          <p:cNvSpPr txBox="1"/>
          <p:nvPr/>
        </p:nvSpPr>
        <p:spPr>
          <a:xfrm>
            <a:off x="853296" y="3536946"/>
            <a:ext cx="1862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b="1" dirty="0"/>
              <a:t>PySpark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A7F3F4-E29D-9849-15BC-718EAC261D70}"/>
              </a:ext>
            </a:extLst>
          </p:cNvPr>
          <p:cNvSpPr txBox="1"/>
          <p:nvPr/>
        </p:nvSpPr>
        <p:spPr>
          <a:xfrm>
            <a:off x="853296" y="4455465"/>
            <a:ext cx="1862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b="1" dirty="0"/>
              <a:t>SQL</a:t>
            </a:r>
          </a:p>
        </p:txBody>
      </p:sp>
      <p:sp>
        <p:nvSpPr>
          <p:cNvPr id="38" name="Title 37">
            <a:extLst>
              <a:ext uri="{FF2B5EF4-FFF2-40B4-BE49-F238E27FC236}">
                <a16:creationId xmlns:a16="http://schemas.microsoft.com/office/drawing/2014/main" id="{1296159A-3FDA-EE62-5116-B7CFF75AB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0318"/>
            <a:ext cx="11449272" cy="1111747"/>
          </a:xfrm>
        </p:spPr>
        <p:txBody>
          <a:bodyPr>
            <a:normAutofit fontScale="90000"/>
          </a:bodyPr>
          <a:lstStyle/>
          <a:p>
            <a:r>
              <a:rPr lang="en-CH" dirty="0"/>
              <a:t>Tabular data ideas and operations are universal for all tabular data tools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B06A1203-C14F-FF86-A393-9E381DF74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F1F4C177-86AD-698F-D4D6-47B0981F5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B9E8CF97-3D48-1230-C83D-EC950990B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FC395B-0A87-54E3-B860-0146312C56A9}"/>
              </a:ext>
            </a:extLst>
          </p:cNvPr>
          <p:cNvSpPr txBox="1"/>
          <p:nvPr/>
        </p:nvSpPr>
        <p:spPr>
          <a:xfrm>
            <a:off x="2722203" y="4515801"/>
            <a:ext cx="88912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1">
                <a:latin typeface="Consolas" panose="020B0609020204030204" pitchFamily="49" charset="0"/>
                <a:cs typeface="Consolas" panose="020B0609020204030204" pitchFamily="49" charset="0"/>
              </a:rPr>
              <a:t>SELECT condition_id, </a:t>
            </a:r>
          </a:p>
          <a:p>
            <a:r>
              <a:rPr lang="en-US" sz="2400" noProof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AVG(response_time) AS avg_response_time </a:t>
            </a:r>
          </a:p>
          <a:p>
            <a:r>
              <a:rPr lang="en-US" sz="2400" noProof="1">
                <a:latin typeface="Consolas" panose="020B0609020204030204" pitchFamily="49" charset="0"/>
                <a:cs typeface="Consolas" panose="020B0609020204030204" pitchFamily="49" charset="0"/>
              </a:rPr>
              <a:t>FROM df </a:t>
            </a:r>
          </a:p>
          <a:p>
            <a:r>
              <a:rPr lang="en-US" sz="24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 BY condition_id</a:t>
            </a:r>
            <a:r>
              <a:rPr lang="en-US" sz="2400" noProof="1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2400" noProof="1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749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8880"/>
            <a:ext cx="10515600" cy="1872208"/>
          </a:xfrm>
        </p:spPr>
        <p:txBody>
          <a:bodyPr>
            <a:normAutofit/>
          </a:bodyPr>
          <a:lstStyle/>
          <a:p>
            <a:pPr algn="ctr"/>
            <a:r>
              <a:rPr lang="en-CH" sz="6000" dirty="0"/>
              <a:t>Thank you!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362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48FAB3-565B-5542-3C15-D83C9B1FD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C83961-8D99-BEB6-AD46-E69FD6C37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7487C-CFBC-F7C3-2E4A-2E535A73E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9415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DD8D1-7660-9B58-D60B-2390C6AAC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Organizing multiple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32910-8977-190F-16E7-05DA1711A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Dimension vs fact tables</a:t>
            </a:r>
          </a:p>
          <a:p>
            <a:r>
              <a:rPr lang="en-CH" dirty="0"/>
              <a:t>De-normalization (but for data analys flat tables are more convienent)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EC5CD-E532-64CD-EF9A-FF5B440E8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89FFE-A2FD-E435-80DE-4A345D1EE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34ACD-455D-78E5-8528-9C43BFB85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1026" name="Picture 2" descr="The Data Warehouse Toolkit">
            <a:extLst>
              <a:ext uri="{FF2B5EF4-FFF2-40B4-BE49-F238E27FC236}">
                <a16:creationId xmlns:a16="http://schemas.microsoft.com/office/drawing/2014/main" id="{B41BDB9D-AC9B-82B6-3FDF-0B67A984A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1235795"/>
            <a:ext cx="3919765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719FB1-2EB2-6A8F-375A-02AC4AFD5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2951814"/>
            <a:ext cx="5614392" cy="305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443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67F78-A958-016D-23E2-BDB0092D8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Dealing with changes in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947B6-2181-479B-751D-A47D40EDA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Recommendations: </a:t>
            </a:r>
          </a:p>
          <a:p>
            <a:pPr lvl="1"/>
            <a:r>
              <a:rPr lang="en-CH" dirty="0"/>
              <a:t>NEVER overwite a data file. Treat data files as immutable</a:t>
            </a:r>
          </a:p>
          <a:p>
            <a:pPr lvl="1"/>
            <a:r>
              <a:rPr lang="en-CH" dirty="0"/>
              <a:t>Use versioning for changes in the data file, and load the latest version for new analyses, old versions to reproduce previous results</a:t>
            </a:r>
          </a:p>
          <a:p>
            <a:pPr lvl="1"/>
            <a:r>
              <a:rPr lang="en-CH" dirty="0"/>
              <a:t>(pond is a library I’m working on to automatize this process)</a:t>
            </a:r>
          </a:p>
          <a:p>
            <a:r>
              <a:rPr lang="en-CH" dirty="0"/>
              <a:t>Like in computer code:</a:t>
            </a:r>
          </a:p>
          <a:p>
            <a:pPr lvl="1"/>
            <a:r>
              <a:rPr lang="en-CH" dirty="0"/>
              <a:t>Adding new columns / rows is generally ok</a:t>
            </a:r>
          </a:p>
          <a:p>
            <a:pPr lvl="1"/>
            <a:r>
              <a:rPr lang="en-CH" dirty="0"/>
              <a:t>Deleting/changing a column is not! Code will break! Add a new column instead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4C6F6-0F9E-8F0E-9FE2-577E61CA1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01167-4F21-F371-3DAC-4B50EDB44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63FE1-3257-70C3-3A39-AD8B5044C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1044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ED542-45C2-55BF-08CC-464DB5B58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Data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FB1B7-3EB4-E6EE-6FE2-F424074BD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Data organization concepts:</a:t>
            </a:r>
          </a:p>
          <a:p>
            <a:pPr lvl="1"/>
            <a:r>
              <a:rPr lang="en-CH" dirty="0"/>
              <a:t>tidy data</a:t>
            </a:r>
          </a:p>
          <a:p>
            <a:pPr lvl="1"/>
            <a:r>
              <a:rPr lang="en-CH" dirty="0"/>
              <a:t>normalized data (star organization)</a:t>
            </a:r>
          </a:p>
          <a:p>
            <a:pPr lvl="1"/>
            <a:r>
              <a:rPr lang="en-CH" dirty="0"/>
              <a:t>data science friendly data (denormalized)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53FBB-9A01-758D-99A7-B9B306E22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1A6D8-D70E-161D-E840-21DEC4D20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753EC-1930-A6CE-8DE7-7D6A2FE8C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737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09708638-A370-3D5F-C11F-9E972CA5D4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01" r="3341" b="4525"/>
          <a:stretch/>
        </p:blipFill>
        <p:spPr bwMode="auto">
          <a:xfrm>
            <a:off x="0" y="0"/>
            <a:ext cx="1178463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0848"/>
            <a:ext cx="10515600" cy="2160240"/>
          </a:xfrm>
        </p:spPr>
        <p:txBody>
          <a:bodyPr>
            <a:normAutofit/>
          </a:bodyPr>
          <a:lstStyle/>
          <a:p>
            <a:pPr algn="ctr"/>
            <a:r>
              <a:rPr lang="en-CH" sz="96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TIDY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118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Introduction to Pandas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030_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tabular_data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b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010_pandas_introduction.ipynb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281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Introduction to 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1FE87-BBC4-59B5-6D80-2D99DCA70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Main points:</a:t>
            </a:r>
          </a:p>
          <a:p>
            <a:r>
              <a:rPr lang="en-CH" dirty="0"/>
              <a:t>A DataFrame is a tabular data structure</a:t>
            </a:r>
          </a:p>
          <a:p>
            <a:r>
              <a:rPr lang="en-CH" dirty="0"/>
              <a:t>DataFrames have labeled columns and rows (“indices”)</a:t>
            </a:r>
          </a:p>
          <a:p>
            <a:r>
              <a:rPr lang="en-CH" dirty="0"/>
              <a:t>Columns can be of different C-native dtypes</a:t>
            </a:r>
          </a:p>
          <a:p>
            <a:r>
              <a:rPr lang="en-CH" dirty="0"/>
              <a:t>Operations are on columns by default</a:t>
            </a:r>
          </a:p>
          <a:p>
            <a:r>
              <a:rPr lang="en-CH" dirty="0"/>
              <a:t>NaNs are interpreted as missing data and ignored in most operations</a:t>
            </a:r>
          </a:p>
          <a:p>
            <a:r>
              <a:rPr lang="en-CH" dirty="0"/>
              <a:t>Strings (and dates) have a special accessor to perform vectorized string (or date) 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030_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tabular_data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b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010_pandas_introduction.ipynb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848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07D19-58C3-CFAC-A360-B96FC59F8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Basic Pandas reference slide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1CA49ED-E966-ADBC-CB65-38AB5518E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8760"/>
            <a:ext cx="10515600" cy="5256584"/>
          </a:xfrm>
        </p:spPr>
        <p:txBody>
          <a:bodyPr numCol="2" spcCol="360000"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CH" dirty="0"/>
              <a:t>Looking at data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</a:pPr>
            <a:r>
              <a:rPr lang="en-CH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df.head() </a:t>
            </a:r>
            <a:r>
              <a:rPr lang="en-CH" sz="1800" dirty="0">
                <a:latin typeface="Consolas" panose="020B0609020204030204" pitchFamily="49" charset="0"/>
                <a:cs typeface="Consolas" panose="020B0609020204030204" pitchFamily="49" charset="0"/>
              </a:rPr>
              <a:t>: show the first 5 rows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</a:pPr>
            <a:r>
              <a:rPr lang="en-CH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df.tail() </a:t>
            </a:r>
            <a:r>
              <a:rPr lang="en-CH" sz="1800" dirty="0">
                <a:latin typeface="Consolas" panose="020B0609020204030204" pitchFamily="49" charset="0"/>
                <a:cs typeface="Consolas" panose="020B0609020204030204" pitchFamily="49" charset="0"/>
              </a:rPr>
              <a:t>: show the last 5 rows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</a:pPr>
            <a:r>
              <a:rPr lang="en-CH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df.sample(n) </a:t>
            </a:r>
            <a:r>
              <a:rPr lang="en-CH" sz="1800" dirty="0">
                <a:latin typeface="Consolas" panose="020B0609020204030204" pitchFamily="49" charset="0"/>
                <a:cs typeface="Consolas" panose="020B0609020204030204" pitchFamily="49" charset="0"/>
              </a:rPr>
              <a:t>: show n random rows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H" dirty="0"/>
              <a:t>Attributes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df.shape </a:t>
            </a:r>
            <a:r>
              <a:rPr lang="en-CH" sz="1800" dirty="0">
                <a:latin typeface="Consolas" panose="020B0609020204030204" pitchFamily="49" charset="0"/>
                <a:cs typeface="Consolas" panose="020B0609020204030204" pitchFamily="49" charset="0"/>
              </a:rPr>
              <a:t>: size of the table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df.dtypes </a:t>
            </a:r>
            <a:r>
              <a:rPr lang="en-CH" sz="1800" dirty="0">
                <a:latin typeface="Consolas" panose="020B0609020204030204" pitchFamily="49" charset="0"/>
                <a:cs typeface="Consolas" panose="020B0609020204030204" pitchFamily="49" charset="0"/>
              </a:rPr>
              <a:t>: print dtype of cols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df.columns </a:t>
            </a:r>
            <a:r>
              <a:rPr lang="en-CH" sz="1800" dirty="0">
                <a:latin typeface="Consolas" panose="020B0609020204030204" pitchFamily="49" charset="0"/>
                <a:cs typeface="Consolas" panose="020B0609020204030204" pitchFamily="49" charset="0"/>
              </a:rPr>
              <a:t>: column index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df.index </a:t>
            </a:r>
            <a:r>
              <a:rPr lang="en-CH" sz="1800" dirty="0">
                <a:latin typeface="Consolas" panose="020B0609020204030204" pitchFamily="49" charset="0"/>
                <a:cs typeface="Consolas" panose="020B0609020204030204" pitchFamily="49" charset="0"/>
              </a:rPr>
              <a:t>: rows index</a:t>
            </a:r>
          </a:p>
          <a:p>
            <a:pPr>
              <a:lnSpc>
                <a:spcPct val="120000"/>
              </a:lnSpc>
            </a:pPr>
            <a:r>
              <a:rPr lang="en-CH" dirty="0"/>
              <a:t>Indexing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df[‘age’] </a:t>
            </a:r>
            <a:r>
              <a:rPr lang="en-CH" sz="1800" dirty="0">
                <a:latin typeface="Consolas" panose="020B0609020204030204" pitchFamily="49" charset="0"/>
                <a:cs typeface="Consolas" panose="020B0609020204030204" pitchFamily="49" charset="0"/>
              </a:rPr>
              <a:t>: get column ‘age’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df[[‘age’, ‘name’]] </a:t>
            </a:r>
            <a:r>
              <a:rPr lang="en-CH" sz="1800" dirty="0">
                <a:latin typeface="Consolas" panose="020B0609020204030204" pitchFamily="49" charset="0"/>
                <a:cs typeface="Consolas" panose="020B0609020204030204" pitchFamily="49" charset="0"/>
              </a:rPr>
              <a:t>: multiple columns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df.iloc[0, 2] </a:t>
            </a:r>
            <a:r>
              <a:rPr lang="en-CH" sz="1800" dirty="0">
                <a:latin typeface="Consolas" panose="020B0609020204030204" pitchFamily="49" charset="0"/>
                <a:cs typeface="Consolas" panose="020B0609020204030204" pitchFamily="49" charset="0"/>
              </a:rPr>
              <a:t>: one element, by posITION</a:t>
            </a:r>
          </a:p>
          <a:p>
            <a:pPr>
              <a:lnSpc>
                <a:spcPct val="120000"/>
              </a:lnSpc>
            </a:pPr>
            <a:r>
              <a:rPr lang="en-CH" dirty="0"/>
              <a:t>Exploration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df[‘name’].unique() </a:t>
            </a:r>
            <a:r>
              <a:rPr lang="en-CH" sz="1800" dirty="0">
                <a:latin typeface="Consolas" panose="020B0609020204030204" pitchFamily="49" charset="0"/>
                <a:cs typeface="Consolas" panose="020B0609020204030204" pitchFamily="49" charset="0"/>
              </a:rPr>
              <a:t>: unique values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df[‘age’].describe() </a:t>
            </a:r>
            <a:r>
              <a:rPr lang="en-CH" sz="1800" dirty="0">
                <a:latin typeface="Consolas" panose="020B0609020204030204" pitchFamily="49" charset="0"/>
                <a:cs typeface="Consolas" panose="020B0609020204030204" pitchFamily="49" charset="0"/>
              </a:rPr>
              <a:t>: summary stats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df[‘age’].</a:t>
            </a:r>
            <a:r>
              <a:rPr lang="en-US" sz="18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value_counts(dropna=False)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: number of rows per unique value in column</a:t>
            </a:r>
            <a:endParaRPr lang="en-CH" dirty="0"/>
          </a:p>
          <a:p>
            <a:pPr>
              <a:lnSpc>
                <a:spcPct val="120000"/>
              </a:lnSpc>
            </a:pPr>
            <a:endParaRPr lang="en-CH" dirty="0"/>
          </a:p>
          <a:p>
            <a:pPr>
              <a:lnSpc>
                <a:spcPct val="120000"/>
              </a:lnSpc>
            </a:pPr>
            <a:r>
              <a:rPr lang="en-CH" dirty="0"/>
              <a:t>Adding a column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df[‘new’] = df[‘age’] * 3.1 </a:t>
            </a:r>
            <a:r>
              <a:rPr lang="en-CH" sz="1800" dirty="0">
                <a:latin typeface="Consolas" panose="020B0609020204030204" pitchFamily="49" charset="0"/>
                <a:cs typeface="Consolas" panose="020B0609020204030204" pitchFamily="49" charset="0"/>
              </a:rPr>
              <a:t>: add new column</a:t>
            </a:r>
          </a:p>
          <a:p>
            <a:pPr>
              <a:lnSpc>
                <a:spcPct val="120000"/>
              </a:lnSpc>
            </a:pPr>
            <a:r>
              <a:rPr lang="en-CH" dirty="0"/>
              <a:t>Filtering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df[df['age'] &gt; 30]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 select rows where condition is True</a:t>
            </a:r>
            <a:endParaRPr lang="en-CH" sz="1800" dirty="0"/>
          </a:p>
          <a:p>
            <a:pPr>
              <a:lnSpc>
                <a:spcPct val="120000"/>
              </a:lnSpc>
            </a:pPr>
            <a:r>
              <a:rPr lang="en-CH" dirty="0"/>
              <a:t>Operations</a:t>
            </a:r>
          </a:p>
          <a:p>
            <a:pPr lvl="1">
              <a:lnSpc>
                <a:spcPct val="120000"/>
              </a:lnSpc>
            </a:pPr>
            <a:r>
              <a:rPr lang="en-US" sz="19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df.min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(), .max(), .mean(), .std(), etc.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b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column-wise operations</a:t>
            </a:r>
          </a:p>
          <a:p>
            <a:pPr lvl="1">
              <a:lnSpc>
                <a:spcPct val="120000"/>
              </a:lnSpc>
            </a:pPr>
            <a:r>
              <a:rPr lang="en-US" sz="18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df.count()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count of non-</a:t>
            </a:r>
            <a:r>
              <a:rPr lang="en-US" sz="1900" noProof="1">
                <a:latin typeface="Consolas" panose="020B0609020204030204" pitchFamily="49" charset="0"/>
                <a:cs typeface="Consolas" panose="020B0609020204030204" pitchFamily="49" charset="0"/>
              </a:rPr>
              <a:t>NaN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 elements in columns</a:t>
            </a:r>
          </a:p>
          <a:p>
            <a:pPr lvl="1">
              <a:lnSpc>
                <a:spcPct val="120000"/>
              </a:lnSpc>
            </a:pPr>
            <a:r>
              <a:rPr lang="en-US" sz="19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df.sort_values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(‘name’)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reorder rows by values of column ‘name’</a:t>
            </a:r>
          </a:p>
          <a:p>
            <a:pPr lvl="1">
              <a:lnSpc>
                <a:spcPct val="120000"/>
              </a:lnSpc>
            </a:pPr>
            <a:r>
              <a:rPr lang="en-US" sz="19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df.sort_index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reorder rows by the index values</a:t>
            </a:r>
            <a:endParaRPr lang="en-CH" sz="19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H" dirty="0"/>
              <a:t>String operations</a:t>
            </a:r>
          </a:p>
          <a:p>
            <a:pPr lvl="1">
              <a:lnSpc>
                <a:spcPct val="120000"/>
              </a:lnSpc>
              <a:defRPr/>
            </a:pP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df[‘name’].str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accessor for operations on the strings in a col</a:t>
            </a:r>
          </a:p>
          <a:p>
            <a:pPr lvl="1">
              <a:lnSpc>
                <a:spcPct val="120000"/>
              </a:lnSpc>
              <a:defRPr/>
            </a:pP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df['name'].str[2:4]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slice the strings in a col</a:t>
            </a:r>
          </a:p>
          <a:p>
            <a:pPr lvl="1">
              <a:lnSpc>
                <a:spcPct val="120000"/>
              </a:lnSpc>
              <a:defRPr/>
            </a:pP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df['name'].</a:t>
            </a:r>
            <a:r>
              <a:rPr lang="en-US" sz="19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str.count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(‘a’)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count the letter ‘a’ in the string in a col</a:t>
            </a:r>
            <a:endParaRPr lang="en-CH" sz="1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22842-744D-8682-F998-BC91A26CE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1A0AB-3DA6-31A7-5C70-7749E8289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7658C-0A9B-42BD-EAF1-1000DF79B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92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2D945-1BC5-B3CC-61D4-E844BAF7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data example from the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84725-A07D-5D9A-7544-4DEAA5835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4744"/>
            <a:ext cx="10515600" cy="1872209"/>
          </a:xfrm>
        </p:spPr>
        <p:txBody>
          <a:bodyPr>
            <a:noAutofit/>
          </a:bodyPr>
          <a:lstStyle/>
          <a:p>
            <a:r>
              <a:rPr lang="en-US" sz="2400" dirty="0"/>
              <a:t>Research question: Does neuronal activity change over time? Does this depend on the overall activity level of the neuronal network?</a:t>
            </a:r>
            <a:br>
              <a:rPr lang="en-US" sz="2400" dirty="0"/>
            </a:br>
            <a:r>
              <a:rPr lang="en-US" sz="2400" dirty="0"/>
              <a:t>The mainstream theory suggests that neural activity is self-regulating to maintain a baseline level (“homeostatic plasticity”)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1BBB5-6AB4-7D63-CEC8-7AF8FDFC1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A5A58-169D-2668-0207-C1B8D04C1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8AAE7-1143-46E2-A19D-EFE072B0E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1C4E58E-C9F6-4F61-7E39-1D9429CAFB5C}"/>
              </a:ext>
            </a:extLst>
          </p:cNvPr>
          <p:cNvSpPr txBox="1">
            <a:spLocks/>
          </p:cNvSpPr>
          <p:nvPr/>
        </p:nvSpPr>
        <p:spPr>
          <a:xfrm>
            <a:off x="838200" y="2780928"/>
            <a:ext cx="4393704" cy="3071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Exp design: patch clamp recordings from the same cells (or different cells/ same slices) before and after prolonged incubation in high potassium (K) </a:t>
            </a:r>
          </a:p>
          <a:p>
            <a:r>
              <a:rPr lang="en-US" sz="2400" dirty="0"/>
              <a:t>Potassium stimulates the entire network, allowing us to control the overall activity</a:t>
            </a:r>
          </a:p>
          <a:p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6C8A24-CCA7-BDD0-6BB7-849409B0E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976" y="2749302"/>
            <a:ext cx="5184576" cy="309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07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131484</TotalTime>
  <Words>3121</Words>
  <Application>Microsoft Macintosh PowerPoint</Application>
  <PresentationFormat>Widescreen</PresentationFormat>
  <Paragraphs>566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6" baseType="lpstr">
      <vt:lpstr>Arial</vt:lpstr>
      <vt:lpstr>Baskerville</vt:lpstr>
      <vt:lpstr>Calibri</vt:lpstr>
      <vt:lpstr>Calibri Light</vt:lpstr>
      <vt:lpstr>CMR10</vt:lpstr>
      <vt:lpstr>Consolas</vt:lpstr>
      <vt:lpstr>Courier New</vt:lpstr>
      <vt:lpstr>Google Sans</vt:lpstr>
      <vt:lpstr>SegoeUI</vt:lpstr>
      <vt:lpstr>Wingdings</vt:lpstr>
      <vt:lpstr>Office Theme</vt:lpstr>
      <vt:lpstr>TABULAR DATA</vt:lpstr>
      <vt:lpstr>Spreadsheets and databases rule the world!</vt:lpstr>
      <vt:lpstr>What is tabular data?</vt:lpstr>
      <vt:lpstr>Many tools to handle tabular data</vt:lpstr>
      <vt:lpstr>Tabular data ideas and operations are universal for all tabular data tools</vt:lpstr>
      <vt:lpstr>Introduction to Pandas</vt:lpstr>
      <vt:lpstr>Introduction to Pandas</vt:lpstr>
      <vt:lpstr>Basic Pandas reference slide</vt:lpstr>
      <vt:lpstr>Tabular data example from the lab</vt:lpstr>
      <vt:lpstr>Variables</vt:lpstr>
      <vt:lpstr>Variables</vt:lpstr>
      <vt:lpstr>Variables</vt:lpstr>
      <vt:lpstr>Variables</vt:lpstr>
      <vt:lpstr>Hands-on Let’s have a look at the neural data</vt:lpstr>
      <vt:lpstr>TABULAR DATA OPERATIONS</vt:lpstr>
      <vt:lpstr>Common operations on tabular data</vt:lpstr>
      <vt:lpstr>Joins</vt:lpstr>
      <vt:lpstr>Join operations: combining informations on separate tables</vt:lpstr>
      <vt:lpstr>Join operations</vt:lpstr>
      <vt:lpstr>Join operations</vt:lpstr>
      <vt:lpstr>Hands-on Add experiment info to the neural data</vt:lpstr>
      <vt:lpstr>Split-apply-combine</vt:lpstr>
      <vt:lpstr>The basic structure of most numerical analyses</vt:lpstr>
      <vt:lpstr>Split-apply-combine  operations</vt:lpstr>
      <vt:lpstr>Split-apply-combine  operations</vt:lpstr>
      <vt:lpstr>PowerPoint Presentation</vt:lpstr>
      <vt:lpstr>PowerPoint Presentation</vt:lpstr>
      <vt:lpstr>Hands-on </vt:lpstr>
      <vt:lpstr>Hands-on </vt:lpstr>
      <vt:lpstr>Tidy Data</vt:lpstr>
      <vt:lpstr>Same data, different organizations Which one is best for data analysis?</vt:lpstr>
      <vt:lpstr>Same data, different organizations Which one is best for data analysis?</vt:lpstr>
      <vt:lpstr>Tidy data</vt:lpstr>
      <vt:lpstr>Hands-on</vt:lpstr>
      <vt:lpstr>Hands-on</vt:lpstr>
      <vt:lpstr>Messy data</vt:lpstr>
      <vt:lpstr>The life-changing magic of tidying up data</vt:lpstr>
      <vt:lpstr>The life-changing magic of tidying up data</vt:lpstr>
      <vt:lpstr>The life-changing magic of tidying up data</vt:lpstr>
      <vt:lpstr>Hands-on</vt:lpstr>
      <vt:lpstr>Why is tidy data good?</vt:lpstr>
      <vt:lpstr>Window functions</vt:lpstr>
      <vt:lpstr>Window functions: grouped row-by-row operations</vt:lpstr>
      <vt:lpstr>Window functions</vt:lpstr>
      <vt:lpstr>Window functions</vt:lpstr>
      <vt:lpstr>Window functions operations</vt:lpstr>
      <vt:lpstr>Hands-on</vt:lpstr>
      <vt:lpstr>Summary</vt:lpstr>
      <vt:lpstr>What we didn’t talk about</vt:lpstr>
      <vt:lpstr>Thank you!</vt:lpstr>
      <vt:lpstr>PowerPoint Presentation</vt:lpstr>
      <vt:lpstr>Organizing multiple tables</vt:lpstr>
      <vt:lpstr>Dealing with changes in the data</vt:lpstr>
      <vt:lpstr>Data organization</vt:lpstr>
      <vt:lpstr>TIDY DATA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Berkes</dc:creator>
  <cp:lastModifiedBy>Pietro Berkes</cp:lastModifiedBy>
  <cp:revision>1598</cp:revision>
  <cp:lastPrinted>2017-08-28T05:46:03Z</cp:lastPrinted>
  <dcterms:created xsi:type="dcterms:W3CDTF">2010-10-01T16:09:12Z</dcterms:created>
  <dcterms:modified xsi:type="dcterms:W3CDTF">2024-08-23T10:18:37Z</dcterms:modified>
</cp:coreProperties>
</file>